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embeddedFontLst>
    <p:embeddedFont>
      <p:font typeface="Merriweather Light"/>
      <p:regular r:id="rId34"/>
      <p:bold r:id="rId35"/>
      <p:italic r:id="rId36"/>
      <p:boldItalic r:id="rId37"/>
    </p:embeddedFont>
    <p:embeddedFont>
      <p:font typeface="Montserrat"/>
      <p:regular r:id="rId38"/>
      <p:bold r:id="rId39"/>
      <p:italic r:id="rId40"/>
      <p:boldItalic r:id="rId41"/>
    </p:embeddedFont>
    <p:embeddedFont>
      <p:font typeface="Vidaloka"/>
      <p:regular r:id="rId42"/>
    </p:embeddedFont>
    <p:embeddedFont>
      <p:font typeface="Prompt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7" roundtripDataSignature="AMtx7mjLncrJW60MdwVXz7Dzu1UKHQ+6U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1B24358-E527-4CB4-910A-DB1C9167E54D}">
  <a:tblStyle styleId="{01B24358-E527-4CB4-910A-DB1C9167E54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9535F9DE-85E8-41F4-88D9-B9B4A51D2FFE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7E7"/>
          </a:solidFill>
        </a:fill>
      </a:tcStyle>
    </a:wholeTbl>
    <a:band1H>
      <a:tcTxStyle/>
      <a:tcStyle>
        <a:fill>
          <a:solidFill>
            <a:srgbClr val="CDCCCC"/>
          </a:solidFill>
        </a:fill>
      </a:tcStyle>
    </a:band1H>
    <a:band2H>
      <a:tcTxStyle/>
    </a:band2H>
    <a:band1V>
      <a:tcTxStyle/>
      <a:tcStyle>
        <a:fill>
          <a:solidFill>
            <a:srgbClr val="CDCCCC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italic.fntdata"/><Relationship Id="rId20" Type="http://schemas.openxmlformats.org/officeDocument/2006/relationships/slide" Target="slides/slide15.xml"/><Relationship Id="rId42" Type="http://schemas.openxmlformats.org/officeDocument/2006/relationships/font" Target="fonts/Vidaloka-regular.fntdata"/><Relationship Id="rId41" Type="http://schemas.openxmlformats.org/officeDocument/2006/relationships/font" Target="fonts/Montserrat-boldItalic.fntdata"/><Relationship Id="rId22" Type="http://schemas.openxmlformats.org/officeDocument/2006/relationships/slide" Target="slides/slide17.xml"/><Relationship Id="rId44" Type="http://schemas.openxmlformats.org/officeDocument/2006/relationships/font" Target="fonts/Prompt-bold.fntdata"/><Relationship Id="rId21" Type="http://schemas.openxmlformats.org/officeDocument/2006/relationships/slide" Target="slides/slide16.xml"/><Relationship Id="rId43" Type="http://schemas.openxmlformats.org/officeDocument/2006/relationships/font" Target="fonts/Prompt-regular.fntdata"/><Relationship Id="rId24" Type="http://schemas.openxmlformats.org/officeDocument/2006/relationships/slide" Target="slides/slide19.xml"/><Relationship Id="rId46" Type="http://schemas.openxmlformats.org/officeDocument/2006/relationships/font" Target="fonts/Prompt-boldItalic.fntdata"/><Relationship Id="rId23" Type="http://schemas.openxmlformats.org/officeDocument/2006/relationships/slide" Target="slides/slide18.xml"/><Relationship Id="rId45" Type="http://schemas.openxmlformats.org/officeDocument/2006/relationships/font" Target="fonts/Prompt-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47" Type="http://customschemas.google.com/relationships/presentationmetadata" Target="meta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MerriweatherLight-bold.fntdata"/><Relationship Id="rId12" Type="http://schemas.openxmlformats.org/officeDocument/2006/relationships/slide" Target="slides/slide7.xml"/><Relationship Id="rId34" Type="http://schemas.openxmlformats.org/officeDocument/2006/relationships/font" Target="fonts/MerriweatherLight-regular.fntdata"/><Relationship Id="rId15" Type="http://schemas.openxmlformats.org/officeDocument/2006/relationships/slide" Target="slides/slide10.xml"/><Relationship Id="rId37" Type="http://schemas.openxmlformats.org/officeDocument/2006/relationships/font" Target="fonts/MerriweatherLight-boldItalic.fntdata"/><Relationship Id="rId14" Type="http://schemas.openxmlformats.org/officeDocument/2006/relationships/slide" Target="slides/slide9.xml"/><Relationship Id="rId36" Type="http://schemas.openxmlformats.org/officeDocument/2006/relationships/font" Target="fonts/MerriweatherLight-italic.fntdata"/><Relationship Id="rId17" Type="http://schemas.openxmlformats.org/officeDocument/2006/relationships/slide" Target="slides/slide12.xml"/><Relationship Id="rId39" Type="http://schemas.openxmlformats.org/officeDocument/2006/relationships/font" Target="fonts/Montserrat-bold.fntdata"/><Relationship Id="rId16" Type="http://schemas.openxmlformats.org/officeDocument/2006/relationships/slide" Target="slides/slide11.xml"/><Relationship Id="rId38" Type="http://schemas.openxmlformats.org/officeDocument/2006/relationships/font" Target="fonts/Montserrat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Express the length, width and height of the box in terms of x.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Solution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Length = ( 30 -2x ) cm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Width =  ( 20 – 2x ) cm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Height = x cm 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Express the length, width and height of the box in terms of x.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Solution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Length = ( 30 -2x ) cm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Width =  ( 20 – 2x ) cm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Height = x cm 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Go through question.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Play the video in order to see the steps to be taken when using a calculator to solve for the question.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Read the question with students.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Give them 10 minutes to complete questions independently.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After 10 minutes, go through answers. 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5" name="Google Shape;38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Read the question with students. 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8" name="Google Shape;41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Inform students that they can get the hint to solving the answer by scanning the QR code provided.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You have 15 min to independently complete the questions.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Show your workings clearly.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If you need some help, you may scan the QR code to view the hints to solve question 2.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br>
              <a:rPr lang="th-TH" sz="1100">
                <a:latin typeface="Vidaloka"/>
                <a:ea typeface="Vidaloka"/>
                <a:cs typeface="Vidaloka"/>
                <a:sym typeface="Vidaloka"/>
              </a:rPr>
            </a:b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After 15 minutes, go through answers with students.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Play the video in order to see the steps to be taken when using a calculator to solve for the question.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5" name="Google Shape;45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After 15 minutes, go through answers with students.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Click to follow through the animations to show the usage of 991CW to solve.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3" name="Google Shape;47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After 15 minutes, go through answers with students.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Click to follow through the animations to show the usage of 991CW to solve.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1" name="Google Shape;49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After 15 minutes, go through answers with students.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Click to follow through the animations to show the usage of 991CW to solve.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9" name="Google Shape;50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For this lesson, a performance task will be posed to pupils.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8" name="Google Shape;51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Go through Performance Task with students. </a:t>
            </a:r>
            <a:endParaRPr b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0" name="Google Shape;53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rubrics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8" name="Google Shape;538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2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2" name="Google Shape;55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 sz="1100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/>
              <a:t>You’ve just been hired as packaging designers at a cupcake factory!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/>
              <a:t>Your first big task?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/>
              <a:t>Create the perfect open-top box that can hold as many cupcakes as possible!</a:t>
            </a:r>
            <a:br>
              <a:rPr lang="th-TH"/>
            </a:b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You will be working in groups.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Each of you will be given a 30cm by 20cm sheet of paper.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Your only rule is that you can only cut equal squares from each corner.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Each person in the group must choose a different square size to cut from all corners.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After cutting the squares, fold up the sides to form a box.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Use tape to hold the sides in place.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When everyone is done, compare the boxes in your group.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Give each pupil a 30cm by 20cm sheet of paper.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Get pupils to work in groups of 4 or 5.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Instruct them to cut out squares of a certain size, x, from each corner (e.g. Pupil A – 2 cm, Pupil B – 3 cm etc)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Encourage each pupil in the group to try different sizes for the squares.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Let’s compare the boxes and discuss these 3 points.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1) What difference do you notice in shape or size?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Possible Responses: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i="1" lang="th-TH"/>
              <a:t>Some boxes are tall and narrow, some are short and wide.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i="1" lang="th-TH"/>
              <a:t>The boxes with bigger corner cuts look taller but have smaller bases.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i="1" lang="th-TH"/>
              <a:t>The shapes change a lot even with small difference in the cuts.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2) Which box looks like it can hold the most?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Possible Responses: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i="1" lang="th-TH"/>
              <a:t>I think the one with medium-sized cuts holds the most – it’s not too tall or too flat.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i="1" lang="th-TH"/>
              <a:t>The really tall box seems smaller because the base is tiny. </a:t>
            </a:r>
            <a:endParaRPr/>
          </a:p>
          <a:p>
            <a:pPr indent="-1714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i="1" lang="th-TH"/>
              <a:t>The flatter one has a big base, but it’s too shallow. </a:t>
            </a:r>
            <a:endParaRPr/>
          </a:p>
          <a:p>
            <a:pPr indent="-10160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t/>
            </a:r>
            <a:endParaRPr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i="0" lang="th-TH"/>
              <a:t>3) Does cutting out more make a bigger or smaller box?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i="1" lang="th-TH"/>
              <a:t>Possible Responses: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i="1" lang="th-TH"/>
              <a:t>Cutting out too much makes the box smaller.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i="1" lang="th-TH"/>
              <a:t>If you cut out too little, the box is wide but really flat.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rPr i="1" lang="th-TH"/>
              <a:t>Somewhere in the middle, gives the biggest box.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t/>
            </a:r>
            <a:endParaRPr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t/>
            </a:r>
            <a:endParaRPr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t/>
            </a:r>
            <a:endParaRPr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None/>
            </a:pPr>
            <a:r>
              <a:t/>
            </a:r>
            <a:endParaRPr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You should have drawn the net of the box as shown above.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Now, let’s consider this real-world problem here.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Express the length, width and height of the box in terms of x.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Label in your diagrams.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Give students a few minutes to label their diagrams before going through answers in next slide.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You should have drawn the net of the box as shown above.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Now, let’s consider this real-world problem here.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Express the length, width and height of the box in terms of x.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Label in your diagrams.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Give students a few minutes to label their diagrams before going through answers in next slide.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30"/>
          <p:cNvSpPr txBox="1"/>
          <p:nvPr>
            <p:ph type="ctrTitle"/>
          </p:nvPr>
        </p:nvSpPr>
        <p:spPr>
          <a:xfrm>
            <a:off x="1039975" y="1324500"/>
            <a:ext cx="70641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30"/>
          <p:cNvSpPr txBox="1"/>
          <p:nvPr>
            <p:ph idx="1" type="subTitle"/>
          </p:nvPr>
        </p:nvSpPr>
        <p:spPr>
          <a:xfrm>
            <a:off x="1040000" y="3377100"/>
            <a:ext cx="70641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cxnSp>
        <p:nvCxnSpPr>
          <p:cNvPr id="11" name="Google Shape;11;p3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30"/>
          <p:cNvCxnSpPr/>
          <p:nvPr/>
        </p:nvCxnSpPr>
        <p:spPr>
          <a:xfrm flipH="1">
            <a:off x="-257975" y="-72550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" name="Google Shape;13;p3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" name="Google Shape;14;p30"/>
          <p:cNvCxnSpPr/>
          <p:nvPr/>
        </p:nvCxnSpPr>
        <p:spPr>
          <a:xfrm flipH="1">
            <a:off x="6467450" y="3935375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0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3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" name="Google Shape;98;p3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0"/>
          <p:cNvSpPr txBox="1"/>
          <p:nvPr>
            <p:ph type="title"/>
          </p:nvPr>
        </p:nvSpPr>
        <p:spPr>
          <a:xfrm>
            <a:off x="5310925" y="962565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1" name="Google Shape;101;p40"/>
          <p:cNvSpPr txBox="1"/>
          <p:nvPr>
            <p:ph idx="1" type="subTitle"/>
          </p:nvPr>
        </p:nvSpPr>
        <p:spPr>
          <a:xfrm>
            <a:off x="5310925" y="3400935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102" name="Google Shape;102;p4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3" name="Google Shape;103;p4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" name="Google Shape;104;p40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" name="Google Shape;105;p40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6" name="Google Shape;106;p40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" name="Google Shape;107;p40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0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Google Shape;109;p4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0" name="Google Shape;110;p4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1" name="Google Shape;111;p41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0_1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3" name="Google Shape;113;p4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4" name="Google Shape;114;p4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5" name="Google Shape;115;p42"/>
          <p:cNvCxnSpPr/>
          <p:nvPr/>
        </p:nvCxnSpPr>
        <p:spPr>
          <a:xfrm>
            <a:off x="7434175" y="-125600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42"/>
          <p:cNvCxnSpPr/>
          <p:nvPr/>
        </p:nvCxnSpPr>
        <p:spPr>
          <a:xfrm>
            <a:off x="-147275" y="3943475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30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8" name="Google Shape;118;p4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4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43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43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2" name="Google Shape;122;p43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3" name="Google Shape;123;p43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1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" name="Google Shape;17;p31"/>
          <p:cNvSpPr txBox="1"/>
          <p:nvPr>
            <p:ph idx="1" type="subTitle"/>
          </p:nvPr>
        </p:nvSpPr>
        <p:spPr>
          <a:xfrm>
            <a:off x="50010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8" name="Google Shape;18;p31"/>
          <p:cNvSpPr txBox="1"/>
          <p:nvPr>
            <p:ph idx="2" type="subTitle"/>
          </p:nvPr>
        </p:nvSpPr>
        <p:spPr>
          <a:xfrm>
            <a:off x="50010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1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0" name="Google Shape;20;p31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1"/>
          <p:cNvSpPr txBox="1"/>
          <p:nvPr>
            <p:ph idx="5" type="subTitle"/>
          </p:nvPr>
        </p:nvSpPr>
        <p:spPr>
          <a:xfrm>
            <a:off x="50010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2" name="Google Shape;22;p31"/>
          <p:cNvSpPr txBox="1"/>
          <p:nvPr>
            <p:ph idx="6" type="subTitle"/>
          </p:nvPr>
        </p:nvSpPr>
        <p:spPr>
          <a:xfrm>
            <a:off x="500100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1"/>
          <p:cNvSpPr txBox="1"/>
          <p:nvPr>
            <p:ph idx="7" type="subTitle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4" name="Google Shape;24;p31"/>
          <p:cNvSpPr txBox="1"/>
          <p:nvPr>
            <p:ph idx="8" type="subTitle"/>
          </p:nvPr>
        </p:nvSpPr>
        <p:spPr>
          <a:xfrm>
            <a:off x="165525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1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" name="Google Shape;26;p31"/>
          <p:cNvSpPr txBox="1"/>
          <p:nvPr>
            <p:ph idx="13" type="title"/>
          </p:nvPr>
        </p:nvSpPr>
        <p:spPr>
          <a:xfrm>
            <a:off x="57244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" name="Google Shape;27;p31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" name="Google Shape;28;p31"/>
          <p:cNvSpPr txBox="1"/>
          <p:nvPr>
            <p:ph idx="15" type="title"/>
          </p:nvPr>
        </p:nvSpPr>
        <p:spPr>
          <a:xfrm>
            <a:off x="572445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29" name="Google Shape;29;p3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3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2"/>
          <p:cNvSpPr txBox="1"/>
          <p:nvPr>
            <p:ph type="title"/>
          </p:nvPr>
        </p:nvSpPr>
        <p:spPr>
          <a:xfrm>
            <a:off x="2714550" y="2366272"/>
            <a:ext cx="3714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" name="Google Shape;33;p32"/>
          <p:cNvSpPr txBox="1"/>
          <p:nvPr>
            <p:ph idx="2" type="title"/>
          </p:nvPr>
        </p:nvSpPr>
        <p:spPr>
          <a:xfrm>
            <a:off x="3746550" y="1339163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34" name="Google Shape;34;p32"/>
          <p:cNvSpPr txBox="1"/>
          <p:nvPr>
            <p:ph idx="1" type="subTitle"/>
          </p:nvPr>
        </p:nvSpPr>
        <p:spPr>
          <a:xfrm>
            <a:off x="2291400" y="3076675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35" name="Google Shape;35;p3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" name="Google Shape;36;p3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" name="Google Shape;37;p32"/>
          <p:cNvCxnSpPr/>
          <p:nvPr/>
        </p:nvCxnSpPr>
        <p:spPr>
          <a:xfrm flipH="1">
            <a:off x="7948925" y="3979775"/>
            <a:ext cx="1378500" cy="1236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" name="Google Shape;38;p32"/>
          <p:cNvCxnSpPr/>
          <p:nvPr/>
        </p:nvCxnSpPr>
        <p:spPr>
          <a:xfrm flipH="1">
            <a:off x="-112875" y="-88700"/>
            <a:ext cx="1418700" cy="10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 and text 3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3"/>
          <p:cNvSpPr txBox="1"/>
          <p:nvPr>
            <p:ph type="title"/>
          </p:nvPr>
        </p:nvSpPr>
        <p:spPr>
          <a:xfrm>
            <a:off x="1043725" y="922567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" name="Google Shape;41;p33"/>
          <p:cNvSpPr txBox="1"/>
          <p:nvPr>
            <p:ph idx="1" type="subTitle"/>
          </p:nvPr>
        </p:nvSpPr>
        <p:spPr>
          <a:xfrm>
            <a:off x="1043725" y="3360938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42" name="Google Shape;42;p3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" name="Google Shape;43;p3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" name="Google Shape;44;p33"/>
          <p:cNvCxnSpPr/>
          <p:nvPr/>
        </p:nvCxnSpPr>
        <p:spPr>
          <a:xfrm>
            <a:off x="5322650" y="-80625"/>
            <a:ext cx="4005000" cy="2007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2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4"/>
          <p:cNvSpPr txBox="1"/>
          <p:nvPr>
            <p:ph idx="1" type="subTitle"/>
          </p:nvPr>
        </p:nvSpPr>
        <p:spPr>
          <a:xfrm>
            <a:off x="3509000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7" name="Google Shape;47;p34"/>
          <p:cNvSpPr txBox="1"/>
          <p:nvPr>
            <p:ph idx="2" type="subTitle"/>
          </p:nvPr>
        </p:nvSpPr>
        <p:spPr>
          <a:xfrm>
            <a:off x="35090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4"/>
          <p:cNvSpPr txBox="1"/>
          <p:nvPr>
            <p:ph idx="3" type="subTitle"/>
          </p:nvPr>
        </p:nvSpPr>
        <p:spPr>
          <a:xfrm>
            <a:off x="95302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9" name="Google Shape;49;p34"/>
          <p:cNvSpPr txBox="1"/>
          <p:nvPr>
            <p:ph idx="4" type="subTitle"/>
          </p:nvPr>
        </p:nvSpPr>
        <p:spPr>
          <a:xfrm>
            <a:off x="9531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34"/>
          <p:cNvSpPr txBox="1"/>
          <p:nvPr>
            <p:ph idx="5" type="subTitle"/>
          </p:nvPr>
        </p:nvSpPr>
        <p:spPr>
          <a:xfrm>
            <a:off x="606487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1" name="Google Shape;51;p34"/>
          <p:cNvSpPr txBox="1"/>
          <p:nvPr>
            <p:ph idx="6" type="subTitle"/>
          </p:nvPr>
        </p:nvSpPr>
        <p:spPr>
          <a:xfrm>
            <a:off x="606487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4"/>
          <p:cNvSpPr txBox="1"/>
          <p:nvPr>
            <p:ph type="title"/>
          </p:nvPr>
        </p:nvSpPr>
        <p:spPr>
          <a:xfrm>
            <a:off x="1244250" y="445025"/>
            <a:ext cx="6655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53" name="Google Shape;53;p34"/>
          <p:cNvSpPr txBox="1"/>
          <p:nvPr>
            <p:ph idx="7" type="subTitle"/>
          </p:nvPr>
        </p:nvSpPr>
        <p:spPr>
          <a:xfrm>
            <a:off x="3509000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4" name="Google Shape;54;p34"/>
          <p:cNvSpPr txBox="1"/>
          <p:nvPr>
            <p:ph idx="8" type="subTitle"/>
          </p:nvPr>
        </p:nvSpPr>
        <p:spPr>
          <a:xfrm>
            <a:off x="35090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4"/>
          <p:cNvSpPr txBox="1"/>
          <p:nvPr>
            <p:ph idx="9" type="subTitle"/>
          </p:nvPr>
        </p:nvSpPr>
        <p:spPr>
          <a:xfrm>
            <a:off x="95302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6" name="Google Shape;56;p34"/>
          <p:cNvSpPr txBox="1"/>
          <p:nvPr>
            <p:ph idx="13" type="subTitle"/>
          </p:nvPr>
        </p:nvSpPr>
        <p:spPr>
          <a:xfrm>
            <a:off x="9531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4"/>
          <p:cNvSpPr txBox="1"/>
          <p:nvPr>
            <p:ph idx="14" type="subTitle"/>
          </p:nvPr>
        </p:nvSpPr>
        <p:spPr>
          <a:xfrm>
            <a:off x="606487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8" name="Google Shape;58;p34"/>
          <p:cNvSpPr txBox="1"/>
          <p:nvPr>
            <p:ph idx="15" type="subTitle"/>
          </p:nvPr>
        </p:nvSpPr>
        <p:spPr>
          <a:xfrm>
            <a:off x="606487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59" name="Google Shape;59;p3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" name="Google Shape;60;p3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" name="Google Shape;61;p3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3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5"/>
          <p:cNvSpPr txBox="1"/>
          <p:nvPr>
            <p:ph type="title"/>
          </p:nvPr>
        </p:nvSpPr>
        <p:spPr>
          <a:xfrm>
            <a:off x="4956100" y="2467375"/>
            <a:ext cx="24753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5" name="Google Shape;65;p35"/>
          <p:cNvSpPr txBox="1"/>
          <p:nvPr>
            <p:ph idx="2" type="title"/>
          </p:nvPr>
        </p:nvSpPr>
        <p:spPr>
          <a:xfrm>
            <a:off x="4956100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66" name="Google Shape;66;p35"/>
          <p:cNvSpPr txBox="1"/>
          <p:nvPr>
            <p:ph idx="1" type="subTitle"/>
          </p:nvPr>
        </p:nvSpPr>
        <p:spPr>
          <a:xfrm>
            <a:off x="4956100" y="3116275"/>
            <a:ext cx="24753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7" name="Google Shape;67;p3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8" name="Google Shape;68;p3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35"/>
          <p:cNvCxnSpPr/>
          <p:nvPr/>
        </p:nvCxnSpPr>
        <p:spPr>
          <a:xfrm>
            <a:off x="-209600" y="2402450"/>
            <a:ext cx="3144300" cy="27897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7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6"/>
          <p:cNvSpPr txBox="1"/>
          <p:nvPr>
            <p:ph type="title"/>
          </p:nvPr>
        </p:nvSpPr>
        <p:spPr>
          <a:xfrm>
            <a:off x="1877475" y="445025"/>
            <a:ext cx="538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36"/>
          <p:cNvSpPr txBox="1"/>
          <p:nvPr>
            <p:ph idx="1" type="subTitle"/>
          </p:nvPr>
        </p:nvSpPr>
        <p:spPr>
          <a:xfrm>
            <a:off x="32267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73" name="Google Shape;73;p36"/>
          <p:cNvSpPr txBox="1"/>
          <p:nvPr>
            <p:ph idx="2" type="subTitle"/>
          </p:nvPr>
        </p:nvSpPr>
        <p:spPr>
          <a:xfrm>
            <a:off x="32267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6"/>
          <p:cNvSpPr txBox="1"/>
          <p:nvPr>
            <p:ph idx="3" type="subTitle"/>
          </p:nvPr>
        </p:nvSpPr>
        <p:spPr>
          <a:xfrm>
            <a:off x="7191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75" name="Google Shape;75;p36"/>
          <p:cNvSpPr txBox="1"/>
          <p:nvPr>
            <p:ph idx="4" type="subTitle"/>
          </p:nvPr>
        </p:nvSpPr>
        <p:spPr>
          <a:xfrm>
            <a:off x="7191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6"/>
          <p:cNvSpPr txBox="1"/>
          <p:nvPr>
            <p:ph idx="5" type="subTitle"/>
          </p:nvPr>
        </p:nvSpPr>
        <p:spPr>
          <a:xfrm>
            <a:off x="32267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77" name="Google Shape;77;p36"/>
          <p:cNvSpPr txBox="1"/>
          <p:nvPr>
            <p:ph idx="6" type="subTitle"/>
          </p:nvPr>
        </p:nvSpPr>
        <p:spPr>
          <a:xfrm>
            <a:off x="322670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6"/>
          <p:cNvSpPr txBox="1"/>
          <p:nvPr>
            <p:ph idx="7" type="subTitle"/>
          </p:nvPr>
        </p:nvSpPr>
        <p:spPr>
          <a:xfrm>
            <a:off x="7191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79" name="Google Shape;79;p36"/>
          <p:cNvSpPr txBox="1"/>
          <p:nvPr>
            <p:ph idx="8" type="subTitle"/>
          </p:nvPr>
        </p:nvSpPr>
        <p:spPr>
          <a:xfrm>
            <a:off x="71915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80" name="Google Shape;80;p3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1" name="Google Shape;81;p3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7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84" name="Google Shape;84;p37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3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3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p37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6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3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" name="Google Shape;90;p3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1" name="Google Shape;91;p38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2" name="Google Shape;92;p38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3" name="Google Shape;93;p38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4" name="Google Shape;94;p38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5" name="Google Shape;95;p3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  <a:defRPr b="0" i="0" sz="30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9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9.png"/><Relationship Id="rId7" Type="http://schemas.openxmlformats.org/officeDocument/2006/relationships/image" Target="../media/image11.png"/><Relationship Id="rId8" Type="http://schemas.openxmlformats.org/officeDocument/2006/relationships/image" Target="../media/image3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openxmlformats.org/officeDocument/2006/relationships/image" Target="../media/image18.png"/><Relationship Id="rId5" Type="http://schemas.openxmlformats.org/officeDocument/2006/relationships/image" Target="../media/image1.png"/><Relationship Id="rId6" Type="http://schemas.openxmlformats.org/officeDocument/2006/relationships/image" Target="../media/image25.png"/><Relationship Id="rId7" Type="http://schemas.openxmlformats.org/officeDocument/2006/relationships/image" Target="../media/image14.png"/><Relationship Id="rId8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jpg"/><Relationship Id="rId4" Type="http://schemas.openxmlformats.org/officeDocument/2006/relationships/image" Target="../media/image23.png"/><Relationship Id="rId5" Type="http://schemas.openxmlformats.org/officeDocument/2006/relationships/image" Target="../media/image1.png"/><Relationship Id="rId6" Type="http://schemas.openxmlformats.org/officeDocument/2006/relationships/image" Target="../media/image50.png"/><Relationship Id="rId7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4.jpg"/><Relationship Id="rId5" Type="http://schemas.openxmlformats.org/officeDocument/2006/relationships/image" Target="../media/image30.png"/><Relationship Id="rId6" Type="http://schemas.openxmlformats.org/officeDocument/2006/relationships/image" Target="../media/image39.png"/><Relationship Id="rId7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27.png"/><Relationship Id="rId5" Type="http://schemas.openxmlformats.org/officeDocument/2006/relationships/image" Target="../media/image2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Relationship Id="rId4" Type="http://schemas.openxmlformats.org/officeDocument/2006/relationships/image" Target="../media/image32.png"/><Relationship Id="rId5" Type="http://schemas.openxmlformats.org/officeDocument/2006/relationships/image" Target="../media/image36.png"/><Relationship Id="rId6" Type="http://schemas.openxmlformats.org/officeDocument/2006/relationships/image" Target="../media/image47.png"/><Relationship Id="rId7" Type="http://schemas.openxmlformats.org/officeDocument/2006/relationships/image" Target="../media/image4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Relationship Id="rId4" Type="http://schemas.openxmlformats.org/officeDocument/2006/relationships/image" Target="../media/image40.png"/></Relationships>
</file>

<file path=ppt/slides/_rels/slide19.xml.rels><?xml version="1.0" encoding="UTF-8" standalone="yes"?><Relationships xmlns="http://schemas.openxmlformats.org/package/2006/relationships"><Relationship Id="rId10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Relationship Id="rId4" Type="http://schemas.openxmlformats.org/officeDocument/2006/relationships/image" Target="../media/image1.png"/><Relationship Id="rId9" Type="http://schemas.openxmlformats.org/officeDocument/2006/relationships/image" Target="../media/image53.png"/><Relationship Id="rId5" Type="http://schemas.openxmlformats.org/officeDocument/2006/relationships/image" Target="../media/image28.png"/><Relationship Id="rId6" Type="http://schemas.openxmlformats.org/officeDocument/2006/relationships/image" Target="../media/image60.png"/><Relationship Id="rId7" Type="http://schemas.openxmlformats.org/officeDocument/2006/relationships/image" Target="../media/image29.png"/><Relationship Id="rId8" Type="http://schemas.openxmlformats.org/officeDocument/2006/relationships/image" Target="../media/image3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58.png"/><Relationship Id="rId4" Type="http://schemas.openxmlformats.org/officeDocument/2006/relationships/image" Target="../media/image1.png"/><Relationship Id="rId5" Type="http://schemas.openxmlformats.org/officeDocument/2006/relationships/image" Target="../media/image34.png"/><Relationship Id="rId6" Type="http://schemas.openxmlformats.org/officeDocument/2006/relationships/image" Target="../media/image64.png"/><Relationship Id="rId7" Type="http://schemas.openxmlformats.org/officeDocument/2006/relationships/image" Target="../media/image33.png"/><Relationship Id="rId8" Type="http://schemas.openxmlformats.org/officeDocument/2006/relationships/image" Target="../media/image3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5.png"/><Relationship Id="rId4" Type="http://schemas.openxmlformats.org/officeDocument/2006/relationships/image" Target="../media/image1.png"/><Relationship Id="rId5" Type="http://schemas.openxmlformats.org/officeDocument/2006/relationships/image" Target="../media/image31.png"/><Relationship Id="rId6" Type="http://schemas.openxmlformats.org/officeDocument/2006/relationships/image" Target="../media/image38.png"/><Relationship Id="rId7" Type="http://schemas.openxmlformats.org/officeDocument/2006/relationships/image" Target="../media/image56.png"/><Relationship Id="rId8" Type="http://schemas.openxmlformats.org/officeDocument/2006/relationships/image" Target="../media/image4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4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1.png"/><Relationship Id="rId7" Type="http://schemas.openxmlformats.org/officeDocument/2006/relationships/image" Target="../media/image45.png"/><Relationship Id="rId8" Type="http://schemas.openxmlformats.org/officeDocument/2006/relationships/image" Target="../media/image6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2.jpg"/><Relationship Id="rId4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52.jpg"/><Relationship Id="rId4" Type="http://schemas.openxmlformats.org/officeDocument/2006/relationships/image" Target="../media/image1.png"/><Relationship Id="rId5" Type="http://schemas.openxmlformats.org/officeDocument/2006/relationships/image" Target="../media/image4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6.png"/><Relationship Id="rId4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1.jpg"/><Relationship Id="rId4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9.png"/><Relationship Id="rId4" Type="http://schemas.openxmlformats.org/officeDocument/2006/relationships/image" Target="../media/image55.png"/><Relationship Id="rId5" Type="http://schemas.openxmlformats.org/officeDocument/2006/relationships/image" Target="../media/image4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jpg"/><Relationship Id="rId6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7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"/>
          <p:cNvSpPr txBox="1"/>
          <p:nvPr>
            <p:ph type="ctrTitle"/>
          </p:nvPr>
        </p:nvSpPr>
        <p:spPr>
          <a:xfrm>
            <a:off x="180535" y="1572794"/>
            <a:ext cx="8782928" cy="153487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1" lang="th-TH" sz="8800">
                <a:latin typeface="Prompt"/>
                <a:ea typeface="Prompt"/>
                <a:cs typeface="Prompt"/>
                <a:sym typeface="Prompt"/>
              </a:rPr>
              <a:t>จำนวนจริง</a:t>
            </a:r>
            <a:endParaRPr b="1" sz="88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29" name="Google Shape;129;p1"/>
          <p:cNvSpPr txBox="1"/>
          <p:nvPr/>
        </p:nvSpPr>
        <p:spPr>
          <a:xfrm>
            <a:off x="1535289" y="2957489"/>
            <a:ext cx="6073421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สถานการณ์ปัญหาในชีวิตจริง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(Real-World Problem)</a:t>
            </a:r>
            <a:endParaRPr/>
          </a:p>
        </p:txBody>
      </p:sp>
      <p:pic>
        <p:nvPicPr>
          <p:cNvPr id="130" name="Google Shape;13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0"/>
          <p:cNvSpPr txBox="1"/>
          <p:nvPr/>
        </p:nvSpPr>
        <p:spPr>
          <a:xfrm>
            <a:off x="1185708" y="335978"/>
            <a:ext cx="5624181" cy="124334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9313" l="-1409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descr="Checkpoint Generic Outline Color icon" id="258" name="Google Shape;25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259" y="443089"/>
            <a:ext cx="1076009" cy="1076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43428" y="4516988"/>
            <a:ext cx="1314633" cy="352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0" name="Google Shape;260;p10"/>
          <p:cNvGrpSpPr/>
          <p:nvPr/>
        </p:nvGrpSpPr>
        <p:grpSpPr>
          <a:xfrm>
            <a:off x="625740" y="1787455"/>
            <a:ext cx="6334615" cy="2767785"/>
            <a:chOff x="394620" y="2282519"/>
            <a:chExt cx="5359733" cy="2497534"/>
          </a:xfrm>
        </p:grpSpPr>
        <p:grpSp>
          <p:nvGrpSpPr>
            <p:cNvPr id="261" name="Google Shape;261;p10"/>
            <p:cNvGrpSpPr/>
            <p:nvPr/>
          </p:nvGrpSpPr>
          <p:grpSpPr>
            <a:xfrm>
              <a:off x="394620" y="2282519"/>
              <a:ext cx="4799720" cy="2041245"/>
              <a:chOff x="-456280" y="1977719"/>
              <a:chExt cx="4799720" cy="2041245"/>
            </a:xfrm>
          </p:grpSpPr>
          <p:grpSp>
            <p:nvGrpSpPr>
              <p:cNvPr id="262" name="Google Shape;262;p10"/>
              <p:cNvGrpSpPr/>
              <p:nvPr/>
            </p:nvGrpSpPr>
            <p:grpSpPr>
              <a:xfrm>
                <a:off x="1252046" y="2357930"/>
                <a:ext cx="3091394" cy="1661034"/>
                <a:chOff x="514350" y="2236596"/>
                <a:chExt cx="3091394" cy="1661034"/>
              </a:xfrm>
            </p:grpSpPr>
            <p:sp>
              <p:nvSpPr>
                <p:cNvPr id="263" name="Google Shape;263;p10"/>
                <p:cNvSpPr/>
                <p:nvPr/>
              </p:nvSpPr>
              <p:spPr>
                <a:xfrm>
                  <a:off x="514350" y="2343150"/>
                  <a:ext cx="3091394" cy="155448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4" name="Google Shape;264;p10"/>
                <p:cNvSpPr/>
                <p:nvPr/>
              </p:nvSpPr>
              <p:spPr>
                <a:xfrm>
                  <a:off x="514350" y="2343150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5" name="Google Shape;265;p10"/>
                <p:cNvSpPr/>
                <p:nvPr/>
              </p:nvSpPr>
              <p:spPr>
                <a:xfrm>
                  <a:off x="3205455" y="2347391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6" name="Google Shape;266;p10"/>
                <p:cNvSpPr/>
                <p:nvPr/>
              </p:nvSpPr>
              <p:spPr>
                <a:xfrm>
                  <a:off x="3205454" y="3497341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67" name="Google Shape;267;p10"/>
                <p:cNvSpPr/>
                <p:nvPr/>
              </p:nvSpPr>
              <p:spPr>
                <a:xfrm>
                  <a:off x="519971" y="3486603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cxnSp>
              <p:nvCxnSpPr>
                <p:cNvPr id="268" name="Google Shape;268;p10"/>
                <p:cNvCxnSpPr/>
                <p:nvPr/>
              </p:nvCxnSpPr>
              <p:spPr>
                <a:xfrm>
                  <a:off x="914639" y="2236596"/>
                  <a:ext cx="2290814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3D3230"/>
                  </a:solidFill>
                  <a:prstDash val="solid"/>
                  <a:round/>
                  <a:headEnd len="med" w="med" type="triangle"/>
                  <a:tailEnd len="med" w="med" type="triangle"/>
                </a:ln>
              </p:spPr>
            </p:cxnSp>
          </p:grpSp>
          <p:sp>
            <p:nvSpPr>
              <p:cNvPr id="269" name="Google Shape;269;p10"/>
              <p:cNvSpPr txBox="1"/>
              <p:nvPr/>
            </p:nvSpPr>
            <p:spPr>
              <a:xfrm>
                <a:off x="1562790" y="1977719"/>
                <a:ext cx="2275515" cy="3610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20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rPr>
                  <a:t>ความยาว</a:t>
                </a:r>
                <a:endParaRPr b="0" i="0" sz="20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endParaRPr>
              </a:p>
            </p:txBody>
          </p:sp>
          <p:cxnSp>
            <p:nvCxnSpPr>
              <p:cNvPr id="270" name="Google Shape;270;p10"/>
              <p:cNvCxnSpPr/>
              <p:nvPr/>
            </p:nvCxnSpPr>
            <p:spPr>
              <a:xfrm>
                <a:off x="1125953" y="2864773"/>
                <a:ext cx="0" cy="753902"/>
              </a:xfrm>
              <a:prstGeom prst="straightConnector1">
                <a:avLst/>
              </a:prstGeom>
              <a:noFill/>
              <a:ln cap="flat" cmpd="sng" w="9525">
                <a:solidFill>
                  <a:srgbClr val="3D3230"/>
                </a:solidFill>
                <a:prstDash val="solid"/>
                <a:round/>
                <a:headEnd len="med" w="med" type="triangle"/>
                <a:tailEnd len="med" w="med" type="triangle"/>
              </a:ln>
            </p:spPr>
          </p:cxnSp>
          <p:sp>
            <p:nvSpPr>
              <p:cNvPr id="271" name="Google Shape;271;p10"/>
              <p:cNvSpPr txBox="1"/>
              <p:nvPr/>
            </p:nvSpPr>
            <p:spPr>
              <a:xfrm>
                <a:off x="-456280" y="2887605"/>
                <a:ext cx="2156352" cy="3610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20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rPr>
                  <a:t>ความกว้าง</a:t>
                </a:r>
                <a:endParaRPr b="0" i="0" sz="20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endParaRPr>
              </a:p>
            </p:txBody>
          </p:sp>
        </p:grpSp>
        <p:cxnSp>
          <p:nvCxnSpPr>
            <p:cNvPr id="272" name="Google Shape;272;p10"/>
            <p:cNvCxnSpPr/>
            <p:nvPr/>
          </p:nvCxnSpPr>
          <p:spPr>
            <a:xfrm>
              <a:off x="4794050" y="4408452"/>
              <a:ext cx="400289" cy="0"/>
            </a:xfrm>
            <a:prstGeom prst="straightConnector1">
              <a:avLst/>
            </a:prstGeom>
            <a:noFill/>
            <a:ln cap="flat" cmpd="sng" w="9525">
              <a:solidFill>
                <a:srgbClr val="3D3230"/>
              </a:solidFill>
              <a:prstDash val="solid"/>
              <a:round/>
              <a:headEnd len="med" w="med" type="triangle"/>
              <a:tailEnd len="med" w="med" type="triangle"/>
            </a:ln>
          </p:spPr>
        </p:cxnSp>
        <p:sp>
          <p:nvSpPr>
            <p:cNvPr id="273" name="Google Shape;273;p10"/>
            <p:cNvSpPr txBox="1"/>
            <p:nvPr/>
          </p:nvSpPr>
          <p:spPr>
            <a:xfrm>
              <a:off x="4100917" y="4419010"/>
              <a:ext cx="1653436" cy="3610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20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ความสูง</a:t>
              </a:r>
              <a:endParaRPr b="0" i="0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</p:grpSp>
      <p:sp>
        <p:nvSpPr>
          <p:cNvPr id="274" name="Google Shape;274;p10"/>
          <p:cNvSpPr/>
          <p:nvPr/>
        </p:nvSpPr>
        <p:spPr>
          <a:xfrm>
            <a:off x="7484421" y="660287"/>
            <a:ext cx="1249648" cy="3463439"/>
          </a:xfrm>
          <a:prstGeom prst="rect">
            <a:avLst/>
          </a:prstGeom>
          <a:solidFill>
            <a:srgbClr val="DAD3D3"/>
          </a:solidFill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10"/>
          <p:cNvSpPr txBox="1"/>
          <p:nvPr>
            <p:ph idx="1" type="subTitle"/>
          </p:nvPr>
        </p:nvSpPr>
        <p:spPr>
          <a:xfrm>
            <a:off x="7064888" y="2170007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th-TH" sz="1800">
                <a:latin typeface="Prompt"/>
                <a:ea typeface="Prompt"/>
                <a:cs typeface="Prompt"/>
                <a:sym typeface="Prompt"/>
              </a:rPr>
              <a:t>ความกว้าง</a:t>
            </a:r>
            <a:endParaRPr sz="18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76" name="Google Shape;276;p10"/>
          <p:cNvSpPr txBox="1"/>
          <p:nvPr/>
        </p:nvSpPr>
        <p:spPr>
          <a:xfrm>
            <a:off x="7064888" y="1077156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0" i="0" lang="th-TH" sz="18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ความยาว </a:t>
            </a:r>
            <a:endParaRPr/>
          </a:p>
        </p:txBody>
      </p:sp>
      <p:sp>
        <p:nvSpPr>
          <p:cNvPr id="277" name="Google Shape;277;p10"/>
          <p:cNvSpPr txBox="1"/>
          <p:nvPr/>
        </p:nvSpPr>
        <p:spPr>
          <a:xfrm>
            <a:off x="6477481" y="3295135"/>
            <a:ext cx="3333127" cy="5283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0" i="0" lang="th-TH" sz="18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ความสูง</a:t>
            </a:r>
            <a:endParaRPr b="0" i="0" sz="18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78" name="Google Shape;278;p10"/>
          <p:cNvSpPr/>
          <p:nvPr/>
        </p:nvSpPr>
        <p:spPr>
          <a:xfrm>
            <a:off x="7943866" y="1948924"/>
            <a:ext cx="342310" cy="266905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10"/>
          <p:cNvSpPr/>
          <p:nvPr/>
        </p:nvSpPr>
        <p:spPr>
          <a:xfrm>
            <a:off x="7938090" y="2952932"/>
            <a:ext cx="342310" cy="266905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0"/>
          <p:cNvSpPr/>
          <p:nvPr/>
        </p:nvSpPr>
        <p:spPr>
          <a:xfrm>
            <a:off x="7938090" y="850297"/>
            <a:ext cx="342310" cy="266905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1" name="Google Shape;281;p10"/>
          <p:cNvCxnSpPr/>
          <p:nvPr/>
        </p:nvCxnSpPr>
        <p:spPr>
          <a:xfrm>
            <a:off x="1241792" y="1137378"/>
            <a:ext cx="4895985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2" name="Google Shape;282;p10"/>
          <p:cNvSpPr txBox="1"/>
          <p:nvPr/>
        </p:nvSpPr>
        <p:spPr>
          <a:xfrm>
            <a:off x="4118327" y="1766212"/>
            <a:ext cx="2024656" cy="400110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-29228" l="-3312" r="0" t="-769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83" name="Google Shape;283;p10"/>
          <p:cNvSpPr txBox="1"/>
          <p:nvPr/>
        </p:nvSpPr>
        <p:spPr>
          <a:xfrm>
            <a:off x="625740" y="3131729"/>
            <a:ext cx="1944539" cy="40011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-29228" l="-3447" r="0" t="-769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84" name="Google Shape;284;p10"/>
          <p:cNvSpPr txBox="1"/>
          <p:nvPr/>
        </p:nvSpPr>
        <p:spPr>
          <a:xfrm>
            <a:off x="5978486" y="4141371"/>
            <a:ext cx="1155007" cy="400110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-27269" l="-5818" r="0" t="-6059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1"/>
          <p:cNvSpPr txBox="1"/>
          <p:nvPr/>
        </p:nvSpPr>
        <p:spPr>
          <a:xfrm>
            <a:off x="1212559" y="325026"/>
            <a:ext cx="7602692" cy="1243349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1282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descr="Checkpoint Generic Outline Color icon" id="290" name="Google Shape;290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259" y="388497"/>
            <a:ext cx="1076009" cy="1076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002695" y="-88879"/>
            <a:ext cx="1314633" cy="3524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2" name="Google Shape;292;p11"/>
          <p:cNvCxnSpPr/>
          <p:nvPr/>
        </p:nvCxnSpPr>
        <p:spPr>
          <a:xfrm>
            <a:off x="3203185" y="1121818"/>
            <a:ext cx="869843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93" name="Google Shape;293;p11"/>
          <p:cNvGrpSpPr/>
          <p:nvPr/>
        </p:nvGrpSpPr>
        <p:grpSpPr>
          <a:xfrm>
            <a:off x="1134668" y="2413025"/>
            <a:ext cx="7022728" cy="2405449"/>
            <a:chOff x="-4901" y="1939374"/>
            <a:chExt cx="7883604" cy="2700319"/>
          </a:xfrm>
        </p:grpSpPr>
        <p:grpSp>
          <p:nvGrpSpPr>
            <p:cNvPr id="294" name="Google Shape;294;p11"/>
            <p:cNvGrpSpPr/>
            <p:nvPr/>
          </p:nvGrpSpPr>
          <p:grpSpPr>
            <a:xfrm>
              <a:off x="-4901" y="1964865"/>
              <a:ext cx="7251741" cy="2674828"/>
              <a:chOff x="-428499" y="2359610"/>
              <a:chExt cx="6135714" cy="2413653"/>
            </a:xfrm>
          </p:grpSpPr>
          <p:grpSp>
            <p:nvGrpSpPr>
              <p:cNvPr id="295" name="Google Shape;295;p11"/>
              <p:cNvGrpSpPr/>
              <p:nvPr/>
            </p:nvGrpSpPr>
            <p:grpSpPr>
              <a:xfrm>
                <a:off x="-428499" y="2359610"/>
                <a:ext cx="5622839" cy="1965731"/>
                <a:chOff x="-1279399" y="2054810"/>
                <a:chExt cx="5622839" cy="1965731"/>
              </a:xfrm>
            </p:grpSpPr>
            <p:grpSp>
              <p:nvGrpSpPr>
                <p:cNvPr id="296" name="Google Shape;296;p11"/>
                <p:cNvGrpSpPr/>
                <p:nvPr/>
              </p:nvGrpSpPr>
              <p:grpSpPr>
                <a:xfrm>
                  <a:off x="1252046" y="2357930"/>
                  <a:ext cx="3091394" cy="1662611"/>
                  <a:chOff x="514350" y="2236596"/>
                  <a:chExt cx="3091394" cy="1662611"/>
                </a:xfrm>
              </p:grpSpPr>
              <p:sp>
                <p:nvSpPr>
                  <p:cNvPr id="297" name="Google Shape;297;p11"/>
                  <p:cNvSpPr/>
                  <p:nvPr/>
                </p:nvSpPr>
                <p:spPr>
                  <a:xfrm>
                    <a:off x="514350" y="2343150"/>
                    <a:ext cx="3091394" cy="1554480"/>
                  </a:xfrm>
                  <a:prstGeom prst="rect">
                    <a:avLst/>
                  </a:prstGeom>
                  <a:solidFill>
                    <a:srgbClr val="FFFFFF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8" name="Google Shape;298;p11"/>
                  <p:cNvSpPr/>
                  <p:nvPr/>
                </p:nvSpPr>
                <p:spPr>
                  <a:xfrm>
                    <a:off x="514350" y="2343150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299" name="Google Shape;299;p11"/>
                  <p:cNvSpPr/>
                  <p:nvPr/>
                </p:nvSpPr>
                <p:spPr>
                  <a:xfrm>
                    <a:off x="3205455" y="2347391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0" name="Google Shape;300;p11"/>
                  <p:cNvSpPr/>
                  <p:nvPr/>
                </p:nvSpPr>
                <p:spPr>
                  <a:xfrm>
                    <a:off x="3205454" y="3497341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01" name="Google Shape;301;p11"/>
                  <p:cNvSpPr/>
                  <p:nvPr/>
                </p:nvSpPr>
                <p:spPr>
                  <a:xfrm>
                    <a:off x="519971" y="3498918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02" name="Google Shape;302;p11"/>
                  <p:cNvCxnSpPr/>
                  <p:nvPr/>
                </p:nvCxnSpPr>
                <p:spPr>
                  <a:xfrm>
                    <a:off x="914639" y="2236596"/>
                    <a:ext cx="2283165" cy="0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3D3230"/>
                    </a:solidFill>
                    <a:prstDash val="solid"/>
                    <a:round/>
                    <a:headEnd len="med" w="med" type="triangle"/>
                    <a:tailEnd len="med" w="med" type="triangle"/>
                  </a:ln>
                </p:spPr>
              </p:cxnSp>
            </p:grpSp>
            <p:sp>
              <p:nvSpPr>
                <p:cNvPr id="303" name="Google Shape;303;p11"/>
                <p:cNvSpPr txBox="1"/>
                <p:nvPr/>
              </p:nvSpPr>
              <p:spPr>
                <a:xfrm>
                  <a:off x="1659985" y="2054810"/>
                  <a:ext cx="2275515" cy="3429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th-TH" sz="1600" u="none" cap="none" strike="noStrike">
                      <a:solidFill>
                        <a:srgbClr val="000000"/>
                      </a:solidFill>
                      <a:latin typeface="Prompt"/>
                      <a:ea typeface="Prompt"/>
                      <a:cs typeface="Prompt"/>
                      <a:sym typeface="Prompt"/>
                    </a:rPr>
                    <a:t>ความยาว</a:t>
                  </a:r>
                  <a:endParaRPr b="0" i="0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endParaRPr>
                </a:p>
              </p:txBody>
            </p:sp>
            <p:cxnSp>
              <p:nvCxnSpPr>
                <p:cNvPr id="304" name="Google Shape;304;p11"/>
                <p:cNvCxnSpPr/>
                <p:nvPr/>
              </p:nvCxnSpPr>
              <p:spPr>
                <a:xfrm>
                  <a:off x="1125953" y="2864773"/>
                  <a:ext cx="0" cy="753902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3D3230"/>
                  </a:solidFill>
                  <a:prstDash val="solid"/>
                  <a:round/>
                  <a:headEnd len="med" w="med" type="triangle"/>
                  <a:tailEnd len="med" w="med" type="triangle"/>
                </a:ln>
              </p:spPr>
            </p:cxnSp>
            <p:sp>
              <p:nvSpPr>
                <p:cNvPr id="305" name="Google Shape;305;p11"/>
                <p:cNvSpPr txBox="1"/>
                <p:nvPr/>
              </p:nvSpPr>
              <p:spPr>
                <a:xfrm>
                  <a:off x="-1279399" y="3015369"/>
                  <a:ext cx="2156352" cy="3429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th-TH" sz="1600" u="none" cap="none" strike="noStrike">
                      <a:solidFill>
                        <a:srgbClr val="000000"/>
                      </a:solidFill>
                      <a:latin typeface="Prompt"/>
                      <a:ea typeface="Prompt"/>
                      <a:cs typeface="Prompt"/>
                      <a:sym typeface="Prompt"/>
                    </a:rPr>
                    <a:t>ความกว้าง</a:t>
                  </a:r>
                  <a:endParaRPr b="0" i="0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endParaRPr>
                </a:p>
              </p:txBody>
            </p:sp>
          </p:grpSp>
          <p:cxnSp>
            <p:nvCxnSpPr>
              <p:cNvPr id="306" name="Google Shape;306;p11"/>
              <p:cNvCxnSpPr/>
              <p:nvPr/>
            </p:nvCxnSpPr>
            <p:spPr>
              <a:xfrm>
                <a:off x="4794050" y="4408452"/>
                <a:ext cx="400289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D3230"/>
                </a:solidFill>
                <a:prstDash val="solid"/>
                <a:round/>
                <a:headEnd len="med" w="med" type="triangle"/>
                <a:tailEnd len="med" w="med" type="triangle"/>
              </a:ln>
            </p:spPr>
          </p:cxnSp>
          <p:sp>
            <p:nvSpPr>
              <p:cNvPr id="307" name="Google Shape;307;p11"/>
              <p:cNvSpPr txBox="1"/>
              <p:nvPr/>
            </p:nvSpPr>
            <p:spPr>
              <a:xfrm>
                <a:off x="4053779" y="4430317"/>
                <a:ext cx="1653436" cy="3429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rPr>
                  <a:t>ความสูง</a:t>
                </a:r>
                <a:endParaRPr b="0" i="0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endParaRPr>
              </a:p>
            </p:txBody>
          </p:sp>
        </p:grpSp>
        <p:sp>
          <p:nvSpPr>
            <p:cNvPr id="308" name="Google Shape;308;p11"/>
            <p:cNvSpPr txBox="1"/>
            <p:nvPr/>
          </p:nvSpPr>
          <p:spPr>
            <a:xfrm>
              <a:off x="4430724" y="1939374"/>
              <a:ext cx="2209953" cy="380055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-23633" l="-1547" r="0" t="-5453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309" name="Google Shape;309;p11"/>
            <p:cNvSpPr txBox="1"/>
            <p:nvPr/>
          </p:nvSpPr>
          <p:spPr>
            <a:xfrm>
              <a:off x="1161040" y="3029363"/>
              <a:ext cx="1936589" cy="380055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b="-21426" l="-2117" r="0" t="-5356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310" name="Google Shape;310;p11"/>
            <p:cNvSpPr txBox="1"/>
            <p:nvPr/>
          </p:nvSpPr>
          <p:spPr>
            <a:xfrm>
              <a:off x="6167577" y="4235404"/>
              <a:ext cx="1711126" cy="380055"/>
            </a:xfrm>
            <a:prstGeom prst="rect">
              <a:avLst/>
            </a:prstGeom>
            <a:blipFill rotWithShape="1">
              <a:blip r:embed="rId8">
                <a:alphaModFix/>
              </a:blip>
              <a:stretch>
                <a:fillRect b="-21426" l="-1999" r="0" t="-5356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  <p:sp>
        <p:nvSpPr>
          <p:cNvPr id="311" name="Google Shape;311;p11"/>
          <p:cNvSpPr txBox="1"/>
          <p:nvPr/>
        </p:nvSpPr>
        <p:spPr>
          <a:xfrm>
            <a:off x="1447868" y="1510987"/>
            <a:ext cx="6248263" cy="830997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-16911" l="-1562" r="-5174" t="-588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312" name="Google Shape;312;p11"/>
          <p:cNvSpPr txBox="1"/>
          <p:nvPr/>
        </p:nvSpPr>
        <p:spPr>
          <a:xfrm>
            <a:off x="1236268" y="1112904"/>
            <a:ext cx="5255172" cy="322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th-TH" sz="1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Hint: สูตรปริมาตรของกล่องทรงสี่เหลี่ยมมุมฉาก</a:t>
            </a:r>
            <a:endParaRPr b="0" i="1" sz="1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2"/>
          <p:cNvSpPr txBox="1"/>
          <p:nvPr>
            <p:ph type="title"/>
          </p:nvPr>
        </p:nvSpPr>
        <p:spPr>
          <a:xfrm>
            <a:off x="272142" y="67544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4400">
                <a:latin typeface="Prompt"/>
                <a:ea typeface="Prompt"/>
                <a:cs typeface="Prompt"/>
                <a:sym typeface="Prompt"/>
              </a:rPr>
              <a:t>วัตถุประสงค์การเรียนรู้                                                                        </a:t>
            </a:r>
            <a:endParaRPr b="1" sz="44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18" name="Google Shape;318;p12"/>
          <p:cNvSpPr txBox="1"/>
          <p:nvPr>
            <p:ph idx="1" type="body"/>
          </p:nvPr>
        </p:nvSpPr>
        <p:spPr>
          <a:xfrm>
            <a:off x="272142" y="1501749"/>
            <a:ext cx="8871858" cy="2140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th-TH" sz="2600">
                <a:latin typeface="Prompt"/>
                <a:ea typeface="Prompt"/>
                <a:cs typeface="Prompt"/>
                <a:sym typeface="Prompt"/>
              </a:rPr>
              <a:t>เมื่อเรียนจบบทเรียนแล้ว นักเรียนควรมีความสามารถดังนี้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th-TH" sz="2400">
                <a:latin typeface="Prompt"/>
                <a:ea typeface="Prompt"/>
                <a:cs typeface="Prompt"/>
                <a:sym typeface="Prompt"/>
              </a:rPr>
              <a:t>ประยุกต์ใช้จำนวนจริงกับสถานการณ์ปัญหาในชีวิตจริง</a:t>
            </a:r>
            <a:endParaRPr sz="2400">
              <a:latin typeface="Prompt"/>
              <a:ea typeface="Prompt"/>
              <a:cs typeface="Prompt"/>
              <a:sym typeface="Prompt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th-TH" sz="2400">
                <a:latin typeface="Prompt"/>
                <a:ea typeface="Prompt"/>
                <a:cs typeface="Prompt"/>
                <a:sym typeface="Prompt"/>
              </a:rPr>
              <a:t>ให้เหตุผลและอธิบายวิธีการแก้ปัญหาอย่างชัดเจน</a:t>
            </a:r>
            <a:endParaRPr sz="2400"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3"/>
          <p:cNvSpPr txBox="1"/>
          <p:nvPr/>
        </p:nvSpPr>
        <p:spPr>
          <a:xfrm>
            <a:off x="1928728" y="214530"/>
            <a:ext cx="5211719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4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ทบทวนจำนวนจริง</a:t>
            </a:r>
            <a:endParaRPr b="1" i="0" sz="44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Recap Vectors &amp; Illustrations for Free Download | Freepik" id="324" name="Google Shape;32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6562" y="200433"/>
            <a:ext cx="1442166" cy="1442166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13"/>
          <p:cNvSpPr txBox="1"/>
          <p:nvPr/>
        </p:nvSpPr>
        <p:spPr>
          <a:xfrm>
            <a:off x="1566041" y="2007028"/>
            <a:ext cx="4046483" cy="55572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326" name="Google Shape;326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13"/>
          <p:cNvSpPr txBox="1"/>
          <p:nvPr/>
        </p:nvSpPr>
        <p:spPr>
          <a:xfrm>
            <a:off x="1965757" y="1450352"/>
            <a:ext cx="3845539" cy="7489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th-TH" sz="1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Hint: </a:t>
            </a:r>
            <a:r>
              <a:rPr b="0" i="1" lang="th-TH" sz="1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ใช้เครื่องคำนวณวิทยาศาสตร์ CASIO fx-991CW </a:t>
            </a:r>
            <a:br>
              <a:rPr b="0" i="1" lang="th-TH" sz="1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1" lang="th-TH" sz="1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      ด้วยเมนู Equationในการคำนวณ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1" lang="th-TH" sz="12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    </a:t>
            </a:r>
            <a:endParaRPr b="0" i="0" sz="12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28" name="Google Shape;328;p13"/>
          <p:cNvSpPr txBox="1"/>
          <p:nvPr/>
        </p:nvSpPr>
        <p:spPr>
          <a:xfrm>
            <a:off x="6563124" y="725659"/>
            <a:ext cx="23040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9" name="Google Shape;329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01971" y="1094991"/>
            <a:ext cx="2226400" cy="3664983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13"/>
          <p:cNvSpPr/>
          <p:nvPr/>
        </p:nvSpPr>
        <p:spPr>
          <a:xfrm>
            <a:off x="1566041" y="2007028"/>
            <a:ext cx="4046483" cy="604990"/>
          </a:xfrm>
          <a:prstGeom prst="rect">
            <a:avLst/>
          </a:prstGeom>
          <a:noFill/>
          <a:ln cap="flat" cmpd="sng" w="25400">
            <a:solidFill>
              <a:srgbClr val="2303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3"/>
          <p:cNvSpPr txBox="1"/>
          <p:nvPr/>
        </p:nvSpPr>
        <p:spPr>
          <a:xfrm>
            <a:off x="1071420" y="2836376"/>
            <a:ext cx="5035724" cy="1701748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-2865" l="-1331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332" name="Google Shape;332;p13"/>
          <p:cNvSpPr txBox="1"/>
          <p:nvPr/>
        </p:nvSpPr>
        <p:spPr>
          <a:xfrm>
            <a:off x="1965757" y="967866"/>
            <a:ext cx="4818992" cy="4732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การแยกตัวประกอบของพหุนาม</a:t>
            </a:r>
            <a:endParaRPr b="0" i="0" sz="1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14"/>
          <p:cNvSpPr txBox="1"/>
          <p:nvPr>
            <p:ph type="title"/>
          </p:nvPr>
        </p:nvSpPr>
        <p:spPr>
          <a:xfrm>
            <a:off x="4405615" y="2499461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4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2</a:t>
            </a:r>
            <a:endParaRPr sz="4400"/>
          </a:p>
        </p:txBody>
      </p:sp>
      <p:sp>
        <p:nvSpPr>
          <p:cNvPr id="338" name="Google Shape;338;p14"/>
          <p:cNvSpPr txBox="1"/>
          <p:nvPr>
            <p:ph idx="2" type="title"/>
          </p:nvPr>
        </p:nvSpPr>
        <p:spPr>
          <a:xfrm>
            <a:off x="4390042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03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Math Class Images - Free Download on Freepik" id="339" name="Google Shape;33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285" y="1022106"/>
            <a:ext cx="4078815" cy="271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1680" y="-6790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15"/>
          <p:cNvSpPr/>
          <p:nvPr/>
        </p:nvSpPr>
        <p:spPr>
          <a:xfrm>
            <a:off x="110560" y="295816"/>
            <a:ext cx="8922879" cy="17235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คำถามที่ 1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กระดาษรูปสี่เหลี่ยมผืนผ้า มีความกว้าง 20 เซนติเมตร และความยาว 30 เซนติเมตร 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ถ้าตัดมุมออกจากรูปสี่เหลี่ยมทั้งสี่มุมเป็นรูปสี่เหลี่ยมจัตุรัสด้านละ 4 เซนติเมตร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แล้วพับด้านข้างเพื่อสร้างกล่องฝาเปิด จงหาปริมาตรของกล่องใบนี้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47" name="Google Shape;347;p15"/>
          <p:cNvSpPr txBox="1"/>
          <p:nvPr/>
        </p:nvSpPr>
        <p:spPr>
          <a:xfrm>
            <a:off x="607554" y="2323604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เวลา: 10 นาที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Timer Images - Free Download on Freepik" id="348" name="Google Shape;34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1154" y="1851119"/>
            <a:ext cx="692798" cy="69279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9" name="Google Shape;349;p15"/>
          <p:cNvCxnSpPr/>
          <p:nvPr/>
        </p:nvCxnSpPr>
        <p:spPr>
          <a:xfrm>
            <a:off x="3024857" y="1300578"/>
            <a:ext cx="2739064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0" name="Google Shape;350;p15"/>
          <p:cNvCxnSpPr/>
          <p:nvPr/>
        </p:nvCxnSpPr>
        <p:spPr>
          <a:xfrm>
            <a:off x="6244941" y="1300578"/>
            <a:ext cx="2634713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1" name="Google Shape;351;p15"/>
          <p:cNvCxnSpPr/>
          <p:nvPr/>
        </p:nvCxnSpPr>
        <p:spPr>
          <a:xfrm>
            <a:off x="452886" y="1631182"/>
            <a:ext cx="801498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2" name="Google Shape;352;p15"/>
          <p:cNvCxnSpPr/>
          <p:nvPr/>
        </p:nvCxnSpPr>
        <p:spPr>
          <a:xfrm>
            <a:off x="4786088" y="1944141"/>
            <a:ext cx="977833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53" name="Google Shape;353;p15"/>
          <p:cNvGrpSpPr/>
          <p:nvPr/>
        </p:nvGrpSpPr>
        <p:grpSpPr>
          <a:xfrm>
            <a:off x="953952" y="2174470"/>
            <a:ext cx="7636645" cy="2615730"/>
            <a:chOff x="-4901" y="1939374"/>
            <a:chExt cx="7883604" cy="2700319"/>
          </a:xfrm>
        </p:grpSpPr>
        <p:grpSp>
          <p:nvGrpSpPr>
            <p:cNvPr id="354" name="Google Shape;354;p15"/>
            <p:cNvGrpSpPr/>
            <p:nvPr/>
          </p:nvGrpSpPr>
          <p:grpSpPr>
            <a:xfrm>
              <a:off x="-4901" y="1964865"/>
              <a:ext cx="7251741" cy="2674828"/>
              <a:chOff x="-428499" y="2359610"/>
              <a:chExt cx="6135714" cy="2413653"/>
            </a:xfrm>
          </p:grpSpPr>
          <p:grpSp>
            <p:nvGrpSpPr>
              <p:cNvPr id="355" name="Google Shape;355;p15"/>
              <p:cNvGrpSpPr/>
              <p:nvPr/>
            </p:nvGrpSpPr>
            <p:grpSpPr>
              <a:xfrm>
                <a:off x="-428499" y="2359610"/>
                <a:ext cx="5622839" cy="1965731"/>
                <a:chOff x="-1279399" y="2054810"/>
                <a:chExt cx="5622839" cy="1965731"/>
              </a:xfrm>
            </p:grpSpPr>
            <p:grpSp>
              <p:nvGrpSpPr>
                <p:cNvPr id="356" name="Google Shape;356;p15"/>
                <p:cNvGrpSpPr/>
                <p:nvPr/>
              </p:nvGrpSpPr>
              <p:grpSpPr>
                <a:xfrm>
                  <a:off x="1252046" y="2357930"/>
                  <a:ext cx="3091394" cy="1662611"/>
                  <a:chOff x="514350" y="2236596"/>
                  <a:chExt cx="3091394" cy="1662611"/>
                </a:xfrm>
              </p:grpSpPr>
              <p:sp>
                <p:nvSpPr>
                  <p:cNvPr id="357" name="Google Shape;357;p15"/>
                  <p:cNvSpPr/>
                  <p:nvPr/>
                </p:nvSpPr>
                <p:spPr>
                  <a:xfrm>
                    <a:off x="514350" y="2343150"/>
                    <a:ext cx="3091394" cy="1554480"/>
                  </a:xfrm>
                  <a:prstGeom prst="rect">
                    <a:avLst/>
                  </a:prstGeom>
                  <a:solidFill>
                    <a:srgbClr val="FFFFFF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8" name="Google Shape;358;p15"/>
                  <p:cNvSpPr/>
                  <p:nvPr/>
                </p:nvSpPr>
                <p:spPr>
                  <a:xfrm>
                    <a:off x="514350" y="2343150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59" name="Google Shape;359;p15"/>
                  <p:cNvSpPr/>
                  <p:nvPr/>
                </p:nvSpPr>
                <p:spPr>
                  <a:xfrm>
                    <a:off x="3205455" y="2347391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0" name="Google Shape;360;p15"/>
                  <p:cNvSpPr/>
                  <p:nvPr/>
                </p:nvSpPr>
                <p:spPr>
                  <a:xfrm>
                    <a:off x="3205454" y="3497341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361" name="Google Shape;361;p15"/>
                  <p:cNvSpPr/>
                  <p:nvPr/>
                </p:nvSpPr>
                <p:spPr>
                  <a:xfrm>
                    <a:off x="519971" y="3498918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362" name="Google Shape;362;p15"/>
                  <p:cNvCxnSpPr/>
                  <p:nvPr/>
                </p:nvCxnSpPr>
                <p:spPr>
                  <a:xfrm>
                    <a:off x="914639" y="2236596"/>
                    <a:ext cx="2283165" cy="0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3D3230"/>
                    </a:solidFill>
                    <a:prstDash val="solid"/>
                    <a:round/>
                    <a:headEnd len="med" w="med" type="triangle"/>
                    <a:tailEnd len="med" w="med" type="triangle"/>
                  </a:ln>
                </p:spPr>
              </p:cxnSp>
            </p:grpSp>
            <p:sp>
              <p:nvSpPr>
                <p:cNvPr id="363" name="Google Shape;363;p15"/>
                <p:cNvSpPr txBox="1"/>
                <p:nvPr/>
              </p:nvSpPr>
              <p:spPr>
                <a:xfrm>
                  <a:off x="1659985" y="2054810"/>
                  <a:ext cx="2275515" cy="3429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th-TH" sz="1600" u="none" cap="none" strike="noStrike">
                      <a:solidFill>
                        <a:srgbClr val="000000"/>
                      </a:solidFill>
                      <a:latin typeface="Prompt"/>
                      <a:ea typeface="Prompt"/>
                      <a:cs typeface="Prompt"/>
                      <a:sym typeface="Prompt"/>
                    </a:rPr>
                    <a:t>ความยาว</a:t>
                  </a:r>
                  <a:endParaRPr b="0" i="0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endParaRPr>
                </a:p>
              </p:txBody>
            </p:sp>
            <p:cxnSp>
              <p:nvCxnSpPr>
                <p:cNvPr id="364" name="Google Shape;364;p15"/>
                <p:cNvCxnSpPr/>
                <p:nvPr/>
              </p:nvCxnSpPr>
              <p:spPr>
                <a:xfrm>
                  <a:off x="1125953" y="2864773"/>
                  <a:ext cx="0" cy="753902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3D3230"/>
                  </a:solidFill>
                  <a:prstDash val="solid"/>
                  <a:round/>
                  <a:headEnd len="med" w="med" type="triangle"/>
                  <a:tailEnd len="med" w="med" type="triangle"/>
                </a:ln>
              </p:spPr>
            </p:cxnSp>
            <p:sp>
              <p:nvSpPr>
                <p:cNvPr id="365" name="Google Shape;365;p15"/>
                <p:cNvSpPr txBox="1"/>
                <p:nvPr/>
              </p:nvSpPr>
              <p:spPr>
                <a:xfrm>
                  <a:off x="-1279399" y="3015369"/>
                  <a:ext cx="2156352" cy="3429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th-TH" sz="1600" u="none" cap="none" strike="noStrike">
                      <a:solidFill>
                        <a:srgbClr val="000000"/>
                      </a:solidFill>
                      <a:latin typeface="Prompt"/>
                      <a:ea typeface="Prompt"/>
                      <a:cs typeface="Prompt"/>
                      <a:sym typeface="Prompt"/>
                    </a:rPr>
                    <a:t>ความกว้าง</a:t>
                  </a:r>
                  <a:endParaRPr b="0" i="0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endParaRPr>
                </a:p>
              </p:txBody>
            </p:sp>
          </p:grpSp>
          <p:cxnSp>
            <p:nvCxnSpPr>
              <p:cNvPr id="366" name="Google Shape;366;p15"/>
              <p:cNvCxnSpPr/>
              <p:nvPr/>
            </p:nvCxnSpPr>
            <p:spPr>
              <a:xfrm>
                <a:off x="4794050" y="4408452"/>
                <a:ext cx="400289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D3230"/>
                </a:solidFill>
                <a:prstDash val="solid"/>
                <a:round/>
                <a:headEnd len="med" w="med" type="triangle"/>
                <a:tailEnd len="med" w="med" type="triangle"/>
              </a:ln>
            </p:spPr>
          </p:cxnSp>
          <p:sp>
            <p:nvSpPr>
              <p:cNvPr id="367" name="Google Shape;367;p15"/>
              <p:cNvSpPr txBox="1"/>
              <p:nvPr/>
            </p:nvSpPr>
            <p:spPr>
              <a:xfrm>
                <a:off x="4053779" y="4430317"/>
                <a:ext cx="1653436" cy="3429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rPr>
                  <a:t>ความสูง</a:t>
                </a:r>
                <a:endParaRPr b="0" i="0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endParaRPr>
              </a:p>
            </p:txBody>
          </p:sp>
        </p:grpSp>
        <p:sp>
          <p:nvSpPr>
            <p:cNvPr id="368" name="Google Shape;368;p15"/>
            <p:cNvSpPr txBox="1"/>
            <p:nvPr/>
          </p:nvSpPr>
          <p:spPr>
            <a:xfrm>
              <a:off x="4430724" y="1939374"/>
              <a:ext cx="2209953" cy="380055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-13331" l="-1423" r="0" t="-4999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369" name="Google Shape;369;p15"/>
            <p:cNvSpPr txBox="1"/>
            <p:nvPr/>
          </p:nvSpPr>
          <p:spPr>
            <a:xfrm>
              <a:off x="1161040" y="3029363"/>
              <a:ext cx="1936589" cy="380055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-13331" l="-1953" r="0" t="-4999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370" name="Google Shape;370;p15"/>
            <p:cNvSpPr txBox="1"/>
            <p:nvPr/>
          </p:nvSpPr>
          <p:spPr>
            <a:xfrm>
              <a:off x="6167577" y="4235404"/>
              <a:ext cx="1711126" cy="380055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b="-13331" l="-1836" r="0" t="-4999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" name="Google Shape;37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82506" y="-5877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16"/>
          <p:cNvSpPr txBox="1"/>
          <p:nvPr/>
        </p:nvSpPr>
        <p:spPr>
          <a:xfrm>
            <a:off x="6705486" y="331914"/>
            <a:ext cx="220392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4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16"/>
          <p:cNvSpPr txBox="1"/>
          <p:nvPr/>
        </p:nvSpPr>
        <p:spPr>
          <a:xfrm>
            <a:off x="364328" y="2046326"/>
            <a:ext cx="6218590" cy="4347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ปริมาตร = (20 – 2(4)) (30 – 2(4))(4) </a:t>
            </a:r>
            <a:endParaRPr/>
          </a:p>
        </p:txBody>
      </p:sp>
      <p:sp>
        <p:nvSpPr>
          <p:cNvPr id="378" name="Google Shape;378;p16"/>
          <p:cNvSpPr txBox="1"/>
          <p:nvPr/>
        </p:nvSpPr>
        <p:spPr>
          <a:xfrm>
            <a:off x="364328" y="3057949"/>
            <a:ext cx="5911781" cy="1037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ปริมาตรของกล่องฝาเปิดบนคือ </a:t>
            </a:r>
            <a:r>
              <a:rPr b="1" i="0" lang="th-TH" sz="18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1,056 ลูกบาศก์เซนติเมตร </a:t>
            </a: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เมื่อตัดมุมออกจากรูปสี่เหลี่ยมทั้งสี่มุมเป็นรูปสี่เหลี่ยมจัตุรัสด้านละ 4 เซนติเมตร</a:t>
            </a:r>
            <a:endParaRPr b="0" i="0" sz="1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79" name="Google Shape;379;p16"/>
          <p:cNvSpPr/>
          <p:nvPr/>
        </p:nvSpPr>
        <p:spPr>
          <a:xfrm>
            <a:off x="259477" y="495085"/>
            <a:ext cx="8884523" cy="8309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วิธีทำ: คำถามที่ 1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380" name="Google Shape;380;p16"/>
          <p:cNvSpPr txBox="1"/>
          <p:nvPr/>
        </p:nvSpPr>
        <p:spPr>
          <a:xfrm>
            <a:off x="364328" y="1215329"/>
            <a:ext cx="5228120" cy="707886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15516" l="-1282" r="-7234" t="-430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381" name="Google Shape;381;p16"/>
          <p:cNvSpPr txBox="1"/>
          <p:nvPr/>
        </p:nvSpPr>
        <p:spPr>
          <a:xfrm>
            <a:off x="1307859" y="2478851"/>
            <a:ext cx="4746170" cy="4347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= </a:t>
            </a:r>
            <a:r>
              <a:rPr b="1" i="0" lang="th-TH" sz="20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1056 ลูกบาศก์เซนติเมตร</a:t>
            </a:r>
            <a:endParaRPr b="1" i="0" sz="2000" u="sng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382" name="Google Shape;382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53179" y="623115"/>
            <a:ext cx="2341686" cy="4168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p17"/>
          <p:cNvSpPr txBox="1"/>
          <p:nvPr/>
        </p:nvSpPr>
        <p:spPr>
          <a:xfrm>
            <a:off x="91215" y="146998"/>
            <a:ext cx="9052785" cy="19928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คำถามที่ 2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ถ้ากล่องฝาเปิดบนใบนี้ ใช้สำหรับบรรจุลูกบาศก์โฟมที่มีความยาวด้าน ด้านละ 1.5 เซนติเมตร เพื่อป้องกันไม่ให้ลูกบาศก์โฟมหล่นลงมา จึงห้ามบรรจุลูกบาศก์โฟมสูงกว่าความสูงของกล่อง หากปริมาตรของกล่องใบนี้คือ 832 ลูกบาศก์เซนติเมตร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388" name="Google Shape;38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29119" y="268902"/>
            <a:ext cx="1314633" cy="3524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9" name="Google Shape;389;p17"/>
          <p:cNvCxnSpPr/>
          <p:nvPr/>
        </p:nvCxnSpPr>
        <p:spPr>
          <a:xfrm>
            <a:off x="4116782" y="1151661"/>
            <a:ext cx="1369618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0" name="Google Shape;390;p17"/>
          <p:cNvCxnSpPr/>
          <p:nvPr/>
        </p:nvCxnSpPr>
        <p:spPr>
          <a:xfrm>
            <a:off x="5885793" y="1620704"/>
            <a:ext cx="3029606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1" name="Google Shape;391;p17"/>
          <p:cNvCxnSpPr/>
          <p:nvPr/>
        </p:nvCxnSpPr>
        <p:spPr>
          <a:xfrm>
            <a:off x="5665076" y="1151661"/>
            <a:ext cx="2679235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2" name="Google Shape;392;p17"/>
          <p:cNvSpPr txBox="1"/>
          <p:nvPr/>
        </p:nvSpPr>
        <p:spPr>
          <a:xfrm>
            <a:off x="98452" y="2112264"/>
            <a:ext cx="8686799" cy="5155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จงคำนวณหาค่า x ที่ทำให้บรรจุลูกบาศก์โฟมได้มากที่สุด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cxnSp>
        <p:nvCxnSpPr>
          <p:cNvPr id="393" name="Google Shape;393;p17"/>
          <p:cNvCxnSpPr/>
          <p:nvPr/>
        </p:nvCxnSpPr>
        <p:spPr>
          <a:xfrm>
            <a:off x="2764297" y="2101714"/>
            <a:ext cx="5265606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4" name="Google Shape;394;p17"/>
          <p:cNvCxnSpPr/>
          <p:nvPr/>
        </p:nvCxnSpPr>
        <p:spPr>
          <a:xfrm>
            <a:off x="196360" y="2101714"/>
            <a:ext cx="1937240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5" name="Google Shape;395;p17"/>
          <p:cNvCxnSpPr/>
          <p:nvPr/>
        </p:nvCxnSpPr>
        <p:spPr>
          <a:xfrm>
            <a:off x="1307603" y="2627790"/>
            <a:ext cx="4579954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96" name="Google Shape;396;p17"/>
          <p:cNvGrpSpPr/>
          <p:nvPr/>
        </p:nvGrpSpPr>
        <p:grpSpPr>
          <a:xfrm>
            <a:off x="681984" y="2658160"/>
            <a:ext cx="6517603" cy="2232431"/>
            <a:chOff x="-4901" y="1939374"/>
            <a:chExt cx="7883604" cy="2700319"/>
          </a:xfrm>
        </p:grpSpPr>
        <p:grpSp>
          <p:nvGrpSpPr>
            <p:cNvPr id="397" name="Google Shape;397;p17"/>
            <p:cNvGrpSpPr/>
            <p:nvPr/>
          </p:nvGrpSpPr>
          <p:grpSpPr>
            <a:xfrm>
              <a:off x="-4901" y="1964865"/>
              <a:ext cx="7251741" cy="2674828"/>
              <a:chOff x="-428499" y="2359610"/>
              <a:chExt cx="6135714" cy="2413653"/>
            </a:xfrm>
          </p:grpSpPr>
          <p:grpSp>
            <p:nvGrpSpPr>
              <p:cNvPr id="398" name="Google Shape;398;p17"/>
              <p:cNvGrpSpPr/>
              <p:nvPr/>
            </p:nvGrpSpPr>
            <p:grpSpPr>
              <a:xfrm>
                <a:off x="-428499" y="2359610"/>
                <a:ext cx="5622839" cy="1965731"/>
                <a:chOff x="-1279399" y="2054810"/>
                <a:chExt cx="5622839" cy="1965731"/>
              </a:xfrm>
            </p:grpSpPr>
            <p:grpSp>
              <p:nvGrpSpPr>
                <p:cNvPr id="399" name="Google Shape;399;p17"/>
                <p:cNvGrpSpPr/>
                <p:nvPr/>
              </p:nvGrpSpPr>
              <p:grpSpPr>
                <a:xfrm>
                  <a:off x="1252046" y="2357930"/>
                  <a:ext cx="3091394" cy="1662611"/>
                  <a:chOff x="514350" y="2236596"/>
                  <a:chExt cx="3091394" cy="1662611"/>
                </a:xfrm>
              </p:grpSpPr>
              <p:sp>
                <p:nvSpPr>
                  <p:cNvPr id="400" name="Google Shape;400;p17"/>
                  <p:cNvSpPr/>
                  <p:nvPr/>
                </p:nvSpPr>
                <p:spPr>
                  <a:xfrm>
                    <a:off x="514350" y="2343150"/>
                    <a:ext cx="3091394" cy="1554480"/>
                  </a:xfrm>
                  <a:prstGeom prst="rect">
                    <a:avLst/>
                  </a:prstGeom>
                  <a:solidFill>
                    <a:srgbClr val="FFFFFF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1" name="Google Shape;401;p17"/>
                  <p:cNvSpPr/>
                  <p:nvPr/>
                </p:nvSpPr>
                <p:spPr>
                  <a:xfrm>
                    <a:off x="514350" y="2343150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2" name="Google Shape;402;p17"/>
                  <p:cNvSpPr/>
                  <p:nvPr/>
                </p:nvSpPr>
                <p:spPr>
                  <a:xfrm>
                    <a:off x="3205455" y="2347391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3" name="Google Shape;403;p17"/>
                  <p:cNvSpPr/>
                  <p:nvPr/>
                </p:nvSpPr>
                <p:spPr>
                  <a:xfrm>
                    <a:off x="3205454" y="3497341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sp>
                <p:nvSpPr>
                  <p:cNvPr id="404" name="Google Shape;404;p17"/>
                  <p:cNvSpPr/>
                  <p:nvPr/>
                </p:nvSpPr>
                <p:spPr>
                  <a:xfrm>
                    <a:off x="519971" y="3498918"/>
                    <a:ext cx="400289" cy="400289"/>
                  </a:xfrm>
                  <a:prstGeom prst="rect">
                    <a:avLst/>
                  </a:prstGeom>
                  <a:solidFill>
                    <a:schemeClr val="accent1"/>
                  </a:solidFill>
                  <a:ln cap="flat" cmpd="sng" w="25400">
                    <a:solidFill>
                      <a:srgbClr val="1A1615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ctr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0" i="0" sz="1400" u="none" cap="none" strike="noStrike">
                      <a:solidFill>
                        <a:schemeClr val="lt1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  <p:cxnSp>
                <p:nvCxnSpPr>
                  <p:cNvPr id="405" name="Google Shape;405;p17"/>
                  <p:cNvCxnSpPr/>
                  <p:nvPr/>
                </p:nvCxnSpPr>
                <p:spPr>
                  <a:xfrm>
                    <a:off x="834632" y="2236596"/>
                    <a:ext cx="2363172" cy="0"/>
                  </a:xfrm>
                  <a:prstGeom prst="straightConnector1">
                    <a:avLst/>
                  </a:prstGeom>
                  <a:noFill/>
                  <a:ln cap="flat" cmpd="sng" w="9525">
                    <a:solidFill>
                      <a:srgbClr val="3D3230"/>
                    </a:solidFill>
                    <a:prstDash val="solid"/>
                    <a:round/>
                    <a:headEnd len="med" w="med" type="triangle"/>
                    <a:tailEnd len="med" w="med" type="triangle"/>
                  </a:ln>
                </p:spPr>
              </p:cxnSp>
            </p:grpSp>
            <p:sp>
              <p:nvSpPr>
                <p:cNvPr id="406" name="Google Shape;406;p17"/>
                <p:cNvSpPr txBox="1"/>
                <p:nvPr/>
              </p:nvSpPr>
              <p:spPr>
                <a:xfrm>
                  <a:off x="1659985" y="2054810"/>
                  <a:ext cx="2275515" cy="3429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th-TH" sz="1600" u="none" cap="none" strike="noStrike">
                      <a:solidFill>
                        <a:srgbClr val="000000"/>
                      </a:solidFill>
                      <a:latin typeface="Prompt"/>
                      <a:ea typeface="Prompt"/>
                      <a:cs typeface="Prompt"/>
                      <a:sym typeface="Prompt"/>
                    </a:rPr>
                    <a:t>ความยาว</a:t>
                  </a:r>
                  <a:endParaRPr b="0" i="0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endParaRPr>
                </a:p>
              </p:txBody>
            </p:sp>
            <p:cxnSp>
              <p:nvCxnSpPr>
                <p:cNvPr id="407" name="Google Shape;407;p17"/>
                <p:cNvCxnSpPr/>
                <p:nvPr/>
              </p:nvCxnSpPr>
              <p:spPr>
                <a:xfrm>
                  <a:off x="1125953" y="2864772"/>
                  <a:ext cx="0" cy="753903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3D3230"/>
                  </a:solidFill>
                  <a:prstDash val="solid"/>
                  <a:round/>
                  <a:headEnd len="med" w="med" type="triangle"/>
                  <a:tailEnd len="med" w="med" type="triangle"/>
                </a:ln>
              </p:spPr>
            </p:cxnSp>
            <p:sp>
              <p:nvSpPr>
                <p:cNvPr id="408" name="Google Shape;408;p17"/>
                <p:cNvSpPr txBox="1"/>
                <p:nvPr/>
              </p:nvSpPr>
              <p:spPr>
                <a:xfrm>
                  <a:off x="-1279399" y="3015369"/>
                  <a:ext cx="2156352" cy="3429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0" i="0" lang="th-TH" sz="1600" u="none" cap="none" strike="noStrike">
                      <a:solidFill>
                        <a:srgbClr val="000000"/>
                      </a:solidFill>
                      <a:latin typeface="Prompt"/>
                      <a:ea typeface="Prompt"/>
                      <a:cs typeface="Prompt"/>
                      <a:sym typeface="Prompt"/>
                    </a:rPr>
                    <a:t>ความกว้าง</a:t>
                  </a:r>
                  <a:endParaRPr b="0" i="0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endParaRPr>
                </a:p>
              </p:txBody>
            </p:sp>
          </p:grpSp>
          <p:cxnSp>
            <p:nvCxnSpPr>
              <p:cNvPr id="409" name="Google Shape;409;p17"/>
              <p:cNvCxnSpPr/>
              <p:nvPr/>
            </p:nvCxnSpPr>
            <p:spPr>
              <a:xfrm>
                <a:off x="4794050" y="4408452"/>
                <a:ext cx="400289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3D3230"/>
                </a:solidFill>
                <a:prstDash val="solid"/>
                <a:round/>
                <a:headEnd len="med" w="med" type="triangle"/>
                <a:tailEnd len="med" w="med" type="triangle"/>
              </a:ln>
            </p:spPr>
          </p:cxnSp>
          <p:sp>
            <p:nvSpPr>
              <p:cNvPr id="410" name="Google Shape;410;p17"/>
              <p:cNvSpPr txBox="1"/>
              <p:nvPr/>
            </p:nvSpPr>
            <p:spPr>
              <a:xfrm>
                <a:off x="4053779" y="4430317"/>
                <a:ext cx="1653436" cy="3429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rPr>
                  <a:t>ความสูง</a:t>
                </a:r>
                <a:endParaRPr b="0" i="0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endParaRPr>
              </a:p>
            </p:txBody>
          </p:sp>
        </p:grpSp>
        <p:sp>
          <p:nvSpPr>
            <p:cNvPr id="411" name="Google Shape;411;p17"/>
            <p:cNvSpPr txBox="1"/>
            <p:nvPr/>
          </p:nvSpPr>
          <p:spPr>
            <a:xfrm>
              <a:off x="4430724" y="1939374"/>
              <a:ext cx="2209953" cy="380055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-30768" l="-1666" r="0" t="-5768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412" name="Google Shape;412;p17"/>
            <p:cNvSpPr txBox="1"/>
            <p:nvPr/>
          </p:nvSpPr>
          <p:spPr>
            <a:xfrm>
              <a:off x="1161040" y="3029363"/>
              <a:ext cx="1936589" cy="380055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-33331" l="-2280" r="0" t="-5881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413" name="Google Shape;413;p17"/>
            <p:cNvSpPr txBox="1"/>
            <p:nvPr/>
          </p:nvSpPr>
          <p:spPr>
            <a:xfrm>
              <a:off x="6167577" y="4235404"/>
              <a:ext cx="1711126" cy="380055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-30768" l="-2584" r="0" t="-5768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  <p:sp>
        <p:nvSpPr>
          <p:cNvPr id="414" name="Google Shape;414;p17"/>
          <p:cNvSpPr txBox="1"/>
          <p:nvPr/>
        </p:nvSpPr>
        <p:spPr>
          <a:xfrm>
            <a:off x="7023608" y="3185861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เวลา: 15 นาที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Timer Images - Free Download on Freepik" id="415" name="Google Shape;415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77208" y="2713376"/>
            <a:ext cx="692798" cy="692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Google Shape;42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5077" y="0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18"/>
          <p:cNvSpPr txBox="1"/>
          <p:nvPr/>
        </p:nvSpPr>
        <p:spPr>
          <a:xfrm>
            <a:off x="254687" y="1245174"/>
            <a:ext cx="4833309" cy="30469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สแกน QR code เพื่อดูขั้นตอนและ</a:t>
            </a:r>
            <a:r>
              <a:rPr b="0" i="0" lang="th-TH" sz="24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แนวทาง</a:t>
            </a: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ให้การแก้ไขคำถามที่ 2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ตรวจสอบขั้นตอนการแก้ไขปัญหาอย่างละเอียด 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ดูรายละเอียดของการแสดงวิธีทำเพื่อตรวจสอบความถูกต้อง และใช้เพื่อปรับปรุงและพัฒนาความเข้าใจในหัวข้อส่วนเบี่ยงเบนมาตรฐาน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422" name="Google Shape;42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87996" y="601809"/>
            <a:ext cx="3924640" cy="3939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9"/>
          <p:cNvSpPr/>
          <p:nvPr/>
        </p:nvSpPr>
        <p:spPr>
          <a:xfrm>
            <a:off x="1232342" y="1748134"/>
            <a:ext cx="4211774" cy="421975"/>
          </a:xfrm>
          <a:prstGeom prst="rect">
            <a:avLst/>
          </a:prstGeom>
          <a:solidFill>
            <a:srgbClr val="BBEFFB"/>
          </a:solidFill>
          <a:ln cap="flat" cmpd="sng" w="25400">
            <a:solidFill>
              <a:srgbClr val="BBEFF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19"/>
          <p:cNvSpPr txBox="1"/>
          <p:nvPr/>
        </p:nvSpPr>
        <p:spPr>
          <a:xfrm>
            <a:off x="1373505" y="1312344"/>
            <a:ext cx="3583067" cy="41620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24635" l="-1700" r="0" t="-289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429" name="Google Shape;42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9119" y="268902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19"/>
          <p:cNvSpPr/>
          <p:nvPr/>
        </p:nvSpPr>
        <p:spPr>
          <a:xfrm>
            <a:off x="225939" y="487853"/>
            <a:ext cx="5975499" cy="416379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1" name="Google Shape;431;p19"/>
          <p:cNvSpPr txBox="1"/>
          <p:nvPr/>
        </p:nvSpPr>
        <p:spPr>
          <a:xfrm>
            <a:off x="1653061" y="1725551"/>
            <a:ext cx="3807125" cy="416076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26467" l="-1599" r="0" t="-294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grpSp>
        <p:nvGrpSpPr>
          <p:cNvPr id="432" name="Google Shape;432;p19"/>
          <p:cNvGrpSpPr/>
          <p:nvPr/>
        </p:nvGrpSpPr>
        <p:grpSpPr>
          <a:xfrm>
            <a:off x="550284" y="2211148"/>
            <a:ext cx="1591739" cy="1144709"/>
            <a:chOff x="631811" y="3375082"/>
            <a:chExt cx="1591739" cy="1144709"/>
          </a:xfrm>
        </p:grpSpPr>
        <p:sp>
          <p:nvSpPr>
            <p:cNvPr id="433" name="Google Shape;433;p19"/>
            <p:cNvSpPr txBox="1"/>
            <p:nvPr/>
          </p:nvSpPr>
          <p:spPr>
            <a:xfrm>
              <a:off x="851275" y="4022566"/>
              <a:ext cx="925189" cy="416204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-26469" l="0" r="0" t="-441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cxnSp>
          <p:nvCxnSpPr>
            <p:cNvPr id="434" name="Google Shape;434;p19"/>
            <p:cNvCxnSpPr/>
            <p:nvPr/>
          </p:nvCxnSpPr>
          <p:spPr>
            <a:xfrm flipH="1">
              <a:off x="1313869" y="3375082"/>
              <a:ext cx="909681" cy="508515"/>
            </a:xfrm>
            <a:prstGeom prst="straightConnector1">
              <a:avLst/>
            </a:prstGeom>
            <a:noFill/>
            <a:ln cap="flat" cmpd="sng" w="9525">
              <a:solidFill>
                <a:srgbClr val="3D323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435" name="Google Shape;435;p19"/>
            <p:cNvSpPr/>
            <p:nvPr/>
          </p:nvSpPr>
          <p:spPr>
            <a:xfrm>
              <a:off x="820837" y="4011276"/>
              <a:ext cx="809905" cy="508515"/>
            </a:xfrm>
            <a:prstGeom prst="ellipse">
              <a:avLst/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19"/>
            <p:cNvSpPr txBox="1"/>
            <p:nvPr/>
          </p:nvSpPr>
          <p:spPr>
            <a:xfrm>
              <a:off x="631811" y="3832131"/>
              <a:ext cx="569362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  <a:endParaRPr/>
            </a:p>
          </p:txBody>
        </p:sp>
      </p:grpSp>
      <p:grpSp>
        <p:nvGrpSpPr>
          <p:cNvPr id="437" name="Google Shape;437;p19"/>
          <p:cNvGrpSpPr/>
          <p:nvPr/>
        </p:nvGrpSpPr>
        <p:grpSpPr>
          <a:xfrm>
            <a:off x="1910176" y="2173255"/>
            <a:ext cx="1802651" cy="1202157"/>
            <a:chOff x="1991703" y="3337189"/>
            <a:chExt cx="1802651" cy="1202157"/>
          </a:xfrm>
        </p:grpSpPr>
        <p:sp>
          <p:nvSpPr>
            <p:cNvPr id="438" name="Google Shape;438;p19"/>
            <p:cNvSpPr txBox="1"/>
            <p:nvPr/>
          </p:nvSpPr>
          <p:spPr>
            <a:xfrm>
              <a:off x="2150805" y="4022566"/>
              <a:ext cx="1643549" cy="416204"/>
            </a:xfrm>
            <a:prstGeom prst="rect">
              <a:avLst/>
            </a:prstGeom>
            <a:blipFill rotWithShape="1">
              <a:blip r:embed="rId7">
                <a:alphaModFix/>
              </a:blip>
              <a:stretch>
                <a:fillRect b="-26469" l="0" r="0" t="-441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cxnSp>
          <p:nvCxnSpPr>
            <p:cNvPr id="439" name="Google Shape;439;p19"/>
            <p:cNvCxnSpPr/>
            <p:nvPr/>
          </p:nvCxnSpPr>
          <p:spPr>
            <a:xfrm>
              <a:off x="2896398" y="3337189"/>
              <a:ext cx="0" cy="611622"/>
            </a:xfrm>
            <a:prstGeom prst="straightConnector1">
              <a:avLst/>
            </a:prstGeom>
            <a:noFill/>
            <a:ln cap="flat" cmpd="sng" w="9525">
              <a:solidFill>
                <a:srgbClr val="3D323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440" name="Google Shape;440;p19"/>
            <p:cNvSpPr/>
            <p:nvPr/>
          </p:nvSpPr>
          <p:spPr>
            <a:xfrm>
              <a:off x="2147377" y="4030831"/>
              <a:ext cx="1498042" cy="508515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1" name="Google Shape;441;p19"/>
            <p:cNvSpPr txBox="1"/>
            <p:nvPr/>
          </p:nvSpPr>
          <p:spPr>
            <a:xfrm>
              <a:off x="1991703" y="3852679"/>
              <a:ext cx="569362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400" u="none" cap="none" strike="noStrike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/>
            </a:p>
          </p:txBody>
        </p:sp>
      </p:grpSp>
      <p:grpSp>
        <p:nvGrpSpPr>
          <p:cNvPr id="442" name="Google Shape;442;p19"/>
          <p:cNvGrpSpPr/>
          <p:nvPr/>
        </p:nvGrpSpPr>
        <p:grpSpPr>
          <a:xfrm>
            <a:off x="3782188" y="2211148"/>
            <a:ext cx="1796166" cy="1164264"/>
            <a:chOff x="3863715" y="3375082"/>
            <a:chExt cx="1796166" cy="1164264"/>
          </a:xfrm>
        </p:grpSpPr>
        <p:sp>
          <p:nvSpPr>
            <p:cNvPr id="443" name="Google Shape;443;p19"/>
            <p:cNvSpPr txBox="1"/>
            <p:nvPr/>
          </p:nvSpPr>
          <p:spPr>
            <a:xfrm>
              <a:off x="4016332" y="4052827"/>
              <a:ext cx="1643549" cy="416204"/>
            </a:xfrm>
            <a:prstGeom prst="rect">
              <a:avLst/>
            </a:prstGeom>
            <a:blipFill rotWithShape="1">
              <a:blip r:embed="rId8">
                <a:alphaModFix/>
              </a:blip>
              <a:stretch>
                <a:fillRect b="-26469" l="0" r="0" t="-441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cxnSp>
          <p:nvCxnSpPr>
            <p:cNvPr id="444" name="Google Shape;444;p19"/>
            <p:cNvCxnSpPr/>
            <p:nvPr/>
          </p:nvCxnSpPr>
          <p:spPr>
            <a:xfrm>
              <a:off x="4111392" y="3375082"/>
              <a:ext cx="589332" cy="545129"/>
            </a:xfrm>
            <a:prstGeom prst="straightConnector1">
              <a:avLst/>
            </a:prstGeom>
            <a:noFill/>
            <a:ln cap="flat" cmpd="sng" w="9525">
              <a:solidFill>
                <a:srgbClr val="3D323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  <p:sp>
          <p:nvSpPr>
            <p:cNvPr id="445" name="Google Shape;445;p19"/>
            <p:cNvSpPr/>
            <p:nvPr/>
          </p:nvSpPr>
          <p:spPr>
            <a:xfrm>
              <a:off x="4025014" y="4052827"/>
              <a:ext cx="1421324" cy="486519"/>
            </a:xfrm>
            <a:prstGeom prst="ellipse">
              <a:avLst/>
            </a:prstGeom>
            <a:noFill/>
            <a:ln cap="flat" cmpd="sng" w="25400">
              <a:solidFill>
                <a:srgbClr val="23031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19"/>
            <p:cNvSpPr txBox="1"/>
            <p:nvPr/>
          </p:nvSpPr>
          <p:spPr>
            <a:xfrm>
              <a:off x="3863715" y="3918192"/>
              <a:ext cx="569362" cy="3077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400" u="none" cap="none" strike="noStrike">
                  <a:solidFill>
                    <a:srgbClr val="23031D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endParaRPr/>
            </a:p>
          </p:txBody>
        </p:sp>
      </p:grpSp>
      <p:sp>
        <p:nvSpPr>
          <p:cNvPr id="447" name="Google Shape;447;p19"/>
          <p:cNvSpPr txBox="1"/>
          <p:nvPr/>
        </p:nvSpPr>
        <p:spPr>
          <a:xfrm>
            <a:off x="564033" y="794799"/>
            <a:ext cx="5163754" cy="461665"/>
          </a:xfrm>
          <a:prstGeom prst="rect">
            <a:avLst/>
          </a:prstGeom>
          <a:blipFill rotWithShape="1">
            <a:blip r:embed="rId9">
              <a:alphaModFix/>
            </a:blip>
            <a:stretch>
              <a:fillRect b="-31577" l="0" r="0" t="-7892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cxnSp>
        <p:nvCxnSpPr>
          <p:cNvPr id="448" name="Google Shape;448;p19"/>
          <p:cNvCxnSpPr/>
          <p:nvPr/>
        </p:nvCxnSpPr>
        <p:spPr>
          <a:xfrm>
            <a:off x="3771716" y="2836392"/>
            <a:ext cx="1754539" cy="521602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9" name="Google Shape;449;p19"/>
          <p:cNvSpPr txBox="1"/>
          <p:nvPr/>
        </p:nvSpPr>
        <p:spPr>
          <a:xfrm>
            <a:off x="3622983" y="3501578"/>
            <a:ext cx="232349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FF0000"/>
                </a:solidFill>
                <a:latin typeface="Prompt"/>
                <a:ea typeface="Prompt"/>
                <a:cs typeface="Prompt"/>
                <a:sym typeface="Prompt"/>
              </a:rPr>
              <a:t>ใหญ่เกินกว่าจะพับกล่องได้</a:t>
            </a:r>
            <a:endParaRPr b="0" i="0" sz="1400" u="none" cap="none" strike="noStrike">
              <a:solidFill>
                <a:srgbClr val="FF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450" name="Google Shape;450;p19"/>
          <p:cNvSpPr txBox="1"/>
          <p:nvPr/>
        </p:nvSpPr>
        <p:spPr>
          <a:xfrm>
            <a:off x="6609841" y="649426"/>
            <a:ext cx="22039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1" name="Google Shape;451;p1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01710" y="1018758"/>
            <a:ext cx="2130840" cy="36688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2" name="Google Shape;452;p19"/>
          <p:cNvCxnSpPr/>
          <p:nvPr/>
        </p:nvCxnSpPr>
        <p:spPr>
          <a:xfrm>
            <a:off x="5460186" y="1965378"/>
            <a:ext cx="972589" cy="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sm" w="sm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3600"/>
              <a:t>สารบัญ</a:t>
            </a:r>
            <a:endParaRPr b="1" sz="3600"/>
          </a:p>
        </p:txBody>
      </p:sp>
      <p:sp>
        <p:nvSpPr>
          <p:cNvPr id="136" name="Google Shape;136;p2"/>
          <p:cNvSpPr txBox="1"/>
          <p:nvPr>
            <p:ph idx="3" type="subTitle"/>
          </p:nvPr>
        </p:nvSpPr>
        <p:spPr>
          <a:xfrm>
            <a:off x="1021941" y="2008143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 sz="2800">
                <a:solidFill>
                  <a:schemeClr val="dk1"/>
                </a:solidFill>
              </a:rPr>
              <a:t>ขั้นนำ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37" name="Google Shape;137;p2"/>
          <p:cNvSpPr txBox="1"/>
          <p:nvPr>
            <p:ph idx="1" type="subTitle"/>
          </p:nvPr>
        </p:nvSpPr>
        <p:spPr>
          <a:xfrm>
            <a:off x="5000999" y="2008143"/>
            <a:ext cx="3002822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 sz="2800">
                <a:solidFill>
                  <a:schemeClr val="dk1"/>
                </a:solidFill>
              </a:rPr>
              <a:t>การพัฒนาขั้นที่ 1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38" name="Google Shape;138;p2"/>
          <p:cNvSpPr txBox="1"/>
          <p:nvPr>
            <p:ph idx="4" type="subTitle"/>
          </p:nvPr>
        </p:nvSpPr>
        <p:spPr>
          <a:xfrm>
            <a:off x="1021941" y="2320318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 sz="1600">
                <a:solidFill>
                  <a:schemeClr val="dk1"/>
                </a:solidFill>
              </a:rPr>
              <a:t>การเชื่อมโยงเข้าสู่บทเรียน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39" name="Google Shape;139;p2"/>
          <p:cNvSpPr txBox="1"/>
          <p:nvPr>
            <p:ph idx="5" type="subTitle"/>
          </p:nvPr>
        </p:nvSpPr>
        <p:spPr>
          <a:xfrm>
            <a:off x="5163380" y="3785269"/>
            <a:ext cx="2788333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 sz="2800">
                <a:solidFill>
                  <a:schemeClr val="dk1"/>
                </a:solidFill>
              </a:rPr>
              <a:t>สรุปบทเรียน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40" name="Google Shape;140;p2"/>
          <p:cNvSpPr txBox="1"/>
          <p:nvPr>
            <p:ph idx="7" type="subTitle"/>
          </p:nvPr>
        </p:nvSpPr>
        <p:spPr>
          <a:xfrm>
            <a:off x="914595" y="3785269"/>
            <a:ext cx="3121162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 sz="2800">
                <a:solidFill>
                  <a:schemeClr val="dk1"/>
                </a:solidFill>
              </a:rPr>
              <a:t>การพัฒนาขั้นที่ 2</a:t>
            </a:r>
            <a:endParaRPr b="1" sz="2800">
              <a:solidFill>
                <a:schemeClr val="dk1"/>
              </a:solidFill>
            </a:endParaRPr>
          </a:p>
        </p:txBody>
      </p:sp>
      <p:sp>
        <p:nvSpPr>
          <p:cNvPr id="141" name="Google Shape;141;p2"/>
          <p:cNvSpPr txBox="1"/>
          <p:nvPr>
            <p:ph idx="9" type="title"/>
          </p:nvPr>
        </p:nvSpPr>
        <p:spPr>
          <a:xfrm>
            <a:off x="1745391" y="1368806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 sz="4000">
                <a:solidFill>
                  <a:schemeClr val="dk1"/>
                </a:solidFill>
              </a:rPr>
              <a:t>01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142" name="Google Shape;142;p2"/>
          <p:cNvSpPr txBox="1"/>
          <p:nvPr>
            <p:ph idx="13" type="title"/>
          </p:nvPr>
        </p:nvSpPr>
        <p:spPr>
          <a:xfrm>
            <a:off x="5982811" y="1368806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 sz="4000">
                <a:solidFill>
                  <a:schemeClr val="dk1"/>
                </a:solidFill>
              </a:rPr>
              <a:t>02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143" name="Google Shape;143;p2"/>
          <p:cNvSpPr txBox="1"/>
          <p:nvPr>
            <p:ph idx="14" type="title"/>
          </p:nvPr>
        </p:nvSpPr>
        <p:spPr>
          <a:xfrm>
            <a:off x="1745441" y="3147956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 sz="4000">
                <a:solidFill>
                  <a:schemeClr val="dk1"/>
                </a:solidFill>
              </a:rPr>
              <a:t>03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144" name="Google Shape;144;p2"/>
          <p:cNvSpPr txBox="1"/>
          <p:nvPr>
            <p:ph idx="15" type="title"/>
          </p:nvPr>
        </p:nvSpPr>
        <p:spPr>
          <a:xfrm>
            <a:off x="5982810" y="3117769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 sz="4000">
                <a:solidFill>
                  <a:schemeClr val="dk1"/>
                </a:solidFill>
              </a:rPr>
              <a:t>04</a:t>
            </a:r>
            <a:endParaRPr sz="4000">
              <a:solidFill>
                <a:schemeClr val="dk1"/>
              </a:solidFill>
            </a:endParaRPr>
          </a:p>
        </p:txBody>
      </p:sp>
      <p:sp>
        <p:nvSpPr>
          <p:cNvPr id="145" name="Google Shape;145;p2"/>
          <p:cNvSpPr txBox="1"/>
          <p:nvPr>
            <p:ph idx="6" type="subTitle"/>
          </p:nvPr>
        </p:nvSpPr>
        <p:spPr>
          <a:xfrm>
            <a:off x="5276295" y="4142269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 sz="1600">
                <a:solidFill>
                  <a:schemeClr val="dk1"/>
                </a:solidFill>
              </a:rPr>
              <a:t>การวัดผลและประเมินผล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46" name="Google Shape;14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20"/>
          <p:cNvSpPr txBox="1"/>
          <p:nvPr/>
        </p:nvSpPr>
        <p:spPr>
          <a:xfrm>
            <a:off x="208723" y="1409723"/>
            <a:ext cx="4914800" cy="88537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124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58" name="Google Shape;458;p20"/>
          <p:cNvSpPr/>
          <p:nvPr/>
        </p:nvSpPr>
        <p:spPr>
          <a:xfrm>
            <a:off x="141514" y="487853"/>
            <a:ext cx="6317213" cy="416379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9" name="Google Shape;459;p20"/>
          <p:cNvSpPr txBox="1"/>
          <p:nvPr/>
        </p:nvSpPr>
        <p:spPr>
          <a:xfrm>
            <a:off x="186471" y="1744293"/>
            <a:ext cx="4959304" cy="1220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ความสูง    = 2 cm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ความยาว   = 30 – 2(2) = 26 cm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ความกว้าง = 20 – 2(2) = 16 cm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460" name="Google Shape;460;p20"/>
          <p:cNvSpPr txBox="1"/>
          <p:nvPr/>
        </p:nvSpPr>
        <p:spPr>
          <a:xfrm>
            <a:off x="186018" y="2996614"/>
            <a:ext cx="6748705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จำนวนของลูกบาศก์โฟมที่พอดีกับ ความยาว ความกว้าง และความสูง </a:t>
            </a:r>
            <a:endParaRPr/>
          </a:p>
        </p:txBody>
      </p:sp>
      <p:sp>
        <p:nvSpPr>
          <p:cNvPr id="461" name="Google Shape;461;p20"/>
          <p:cNvSpPr txBox="1"/>
          <p:nvPr/>
        </p:nvSpPr>
        <p:spPr>
          <a:xfrm>
            <a:off x="186018" y="3334539"/>
            <a:ext cx="4707138" cy="1220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ความสูง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= 2÷1.5   =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ความยาว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= 26÷1.5 =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ความกว้าง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 16÷1.5 =</a:t>
            </a:r>
            <a:endParaRPr/>
          </a:p>
        </p:txBody>
      </p:sp>
      <p:pic>
        <p:nvPicPr>
          <p:cNvPr id="462" name="Google Shape;462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9119" y="268902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20"/>
          <p:cNvSpPr txBox="1"/>
          <p:nvPr/>
        </p:nvSpPr>
        <p:spPr>
          <a:xfrm>
            <a:off x="6731352" y="640801"/>
            <a:ext cx="22039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20"/>
          <p:cNvSpPr txBox="1"/>
          <p:nvPr/>
        </p:nvSpPr>
        <p:spPr>
          <a:xfrm>
            <a:off x="2973956" y="3351479"/>
            <a:ext cx="19108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(ปัดเศษลง) </a:t>
            </a:r>
            <a:endParaRPr/>
          </a:p>
        </p:txBody>
      </p:sp>
      <p:pic>
        <p:nvPicPr>
          <p:cNvPr id="465" name="Google Shape;46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765367" y="981842"/>
            <a:ext cx="2147305" cy="3650419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20"/>
          <p:cNvSpPr txBox="1"/>
          <p:nvPr/>
        </p:nvSpPr>
        <p:spPr>
          <a:xfrm>
            <a:off x="2823838" y="3750120"/>
            <a:ext cx="209376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17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(ปัดเศษลง) </a:t>
            </a:r>
            <a:endParaRPr/>
          </a:p>
        </p:txBody>
      </p:sp>
      <p:pic>
        <p:nvPicPr>
          <p:cNvPr id="467" name="Google Shape;467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752989" y="981842"/>
            <a:ext cx="2159683" cy="3648930"/>
          </a:xfrm>
          <a:prstGeom prst="rect">
            <a:avLst/>
          </a:prstGeom>
          <a:noFill/>
          <a:ln>
            <a:noFill/>
          </a:ln>
        </p:spPr>
      </p:pic>
      <p:sp>
        <p:nvSpPr>
          <p:cNvPr id="468" name="Google Shape;468;p20"/>
          <p:cNvSpPr txBox="1"/>
          <p:nvPr/>
        </p:nvSpPr>
        <p:spPr>
          <a:xfrm>
            <a:off x="2799389" y="4148094"/>
            <a:ext cx="209376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10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(ปัดเศษลง) </a:t>
            </a:r>
            <a:endParaRPr/>
          </a:p>
        </p:txBody>
      </p:sp>
      <p:pic>
        <p:nvPicPr>
          <p:cNvPr id="469" name="Google Shape;469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54282" y="991333"/>
            <a:ext cx="2159683" cy="3658239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20"/>
          <p:cNvSpPr txBox="1"/>
          <p:nvPr/>
        </p:nvSpPr>
        <p:spPr>
          <a:xfrm>
            <a:off x="208723" y="588114"/>
            <a:ext cx="6125575" cy="830997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 b="-16057" l="-1492" r="-9252" t="-583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21"/>
          <p:cNvSpPr txBox="1"/>
          <p:nvPr/>
        </p:nvSpPr>
        <p:spPr>
          <a:xfrm>
            <a:off x="208723" y="1409723"/>
            <a:ext cx="4914800" cy="88537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-124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76" name="Google Shape;476;p21"/>
          <p:cNvSpPr/>
          <p:nvPr/>
        </p:nvSpPr>
        <p:spPr>
          <a:xfrm>
            <a:off x="141514" y="487853"/>
            <a:ext cx="6317213" cy="416379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7" name="Google Shape;477;p21"/>
          <p:cNvSpPr txBox="1"/>
          <p:nvPr/>
        </p:nvSpPr>
        <p:spPr>
          <a:xfrm>
            <a:off x="186471" y="1744293"/>
            <a:ext cx="4959304" cy="1220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ความสูง    = 6.18 cm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ความยาว   = 30 – 2(6.18) = 17.64 cm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ความกว้าง = 20 – 2(6.18) =  7.64 cm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478" name="Google Shape;478;p21"/>
          <p:cNvSpPr txBox="1"/>
          <p:nvPr/>
        </p:nvSpPr>
        <p:spPr>
          <a:xfrm>
            <a:off x="186018" y="2996614"/>
            <a:ext cx="6748705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จำนวนของลูกบาศก์โฟมที่พอดีกับ ความยาว ความกว้าง และความสูง </a:t>
            </a:r>
            <a:endParaRPr/>
          </a:p>
        </p:txBody>
      </p:sp>
      <p:sp>
        <p:nvSpPr>
          <p:cNvPr id="479" name="Google Shape;479;p21"/>
          <p:cNvSpPr txBox="1"/>
          <p:nvPr/>
        </p:nvSpPr>
        <p:spPr>
          <a:xfrm>
            <a:off x="186018" y="3334539"/>
            <a:ext cx="4707138" cy="12208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ความสูง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=   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6.18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÷1.5    =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ความยาว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= 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17.64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÷1.5   =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ความกว้าง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= 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7.64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÷1.5    =</a:t>
            </a:r>
            <a:endParaRPr/>
          </a:p>
        </p:txBody>
      </p:sp>
      <p:pic>
        <p:nvPicPr>
          <p:cNvPr id="480" name="Google Shape;48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29119" y="268902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21"/>
          <p:cNvSpPr txBox="1"/>
          <p:nvPr/>
        </p:nvSpPr>
        <p:spPr>
          <a:xfrm>
            <a:off x="6687237" y="639979"/>
            <a:ext cx="22039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2" name="Google Shape;482;p21"/>
          <p:cNvSpPr txBox="1"/>
          <p:nvPr/>
        </p:nvSpPr>
        <p:spPr>
          <a:xfrm>
            <a:off x="3319568" y="3359328"/>
            <a:ext cx="19108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4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(ปัดเศษลง) </a:t>
            </a:r>
            <a:endParaRPr/>
          </a:p>
        </p:txBody>
      </p:sp>
      <p:sp>
        <p:nvSpPr>
          <p:cNvPr id="483" name="Google Shape;483;p21"/>
          <p:cNvSpPr txBox="1"/>
          <p:nvPr/>
        </p:nvSpPr>
        <p:spPr>
          <a:xfrm>
            <a:off x="3252578" y="3757302"/>
            <a:ext cx="209376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11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(ปัดเศษลง) </a:t>
            </a:r>
            <a:endParaRPr/>
          </a:p>
        </p:txBody>
      </p:sp>
      <p:sp>
        <p:nvSpPr>
          <p:cNvPr id="484" name="Google Shape;484;p21"/>
          <p:cNvSpPr txBox="1"/>
          <p:nvPr/>
        </p:nvSpPr>
        <p:spPr>
          <a:xfrm>
            <a:off x="3298214" y="4155276"/>
            <a:ext cx="209376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5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(ปัดเศษลง) </a:t>
            </a:r>
            <a:endParaRPr/>
          </a:p>
        </p:txBody>
      </p:sp>
      <p:sp>
        <p:nvSpPr>
          <p:cNvPr id="485" name="Google Shape;485;p21"/>
          <p:cNvSpPr txBox="1"/>
          <p:nvPr/>
        </p:nvSpPr>
        <p:spPr>
          <a:xfrm>
            <a:off x="208723" y="588114"/>
            <a:ext cx="6125575" cy="83099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16057" l="-1492" r="-9252" t="-583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486" name="Google Shape;486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687237" y="1018758"/>
            <a:ext cx="2126529" cy="3654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73899" y="1012155"/>
            <a:ext cx="2125990" cy="3661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73899" y="1018758"/>
            <a:ext cx="2133957" cy="36898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7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22"/>
          <p:cNvSpPr txBox="1"/>
          <p:nvPr/>
        </p:nvSpPr>
        <p:spPr>
          <a:xfrm>
            <a:off x="750901" y="1661422"/>
            <a:ext cx="4914800" cy="434734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26760" l="-124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94" name="Google Shape;494;p22"/>
          <p:cNvSpPr/>
          <p:nvPr/>
        </p:nvSpPr>
        <p:spPr>
          <a:xfrm>
            <a:off x="141514" y="487853"/>
            <a:ext cx="6317213" cy="4163798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5" name="Google Shape;495;p22"/>
          <p:cNvSpPr txBox="1"/>
          <p:nvPr/>
        </p:nvSpPr>
        <p:spPr>
          <a:xfrm>
            <a:off x="278298" y="977865"/>
            <a:ext cx="6143171" cy="461665"/>
          </a:xfrm>
          <a:prstGeom prst="rect">
            <a:avLst/>
          </a:prstGeom>
          <a:solidFill>
            <a:srgbClr val="DAD3D3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ปริมาตร = ความกว้าง x ความยาว x ความสูง</a:t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22"/>
          <p:cNvSpPr txBox="1"/>
          <p:nvPr/>
        </p:nvSpPr>
        <p:spPr>
          <a:xfrm>
            <a:off x="750901" y="2094901"/>
            <a:ext cx="49148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จะได้ลูกบาศก์โฟมทั้งหมด = 1 x 17 x 10 =</a:t>
            </a:r>
            <a:endParaRPr/>
          </a:p>
        </p:txBody>
      </p:sp>
      <p:sp>
        <p:nvSpPr>
          <p:cNvPr id="497" name="Google Shape;497;p22"/>
          <p:cNvSpPr txBox="1"/>
          <p:nvPr/>
        </p:nvSpPr>
        <p:spPr>
          <a:xfrm>
            <a:off x="750901" y="2652369"/>
            <a:ext cx="4914800" cy="43473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26759" l="-1240" r="0" t="-2815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98" name="Google Shape;498;p22"/>
          <p:cNvSpPr txBox="1"/>
          <p:nvPr/>
        </p:nvSpPr>
        <p:spPr>
          <a:xfrm>
            <a:off x="750901" y="3072124"/>
            <a:ext cx="5094293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จะได้ลูกบาศก์โฟมทั้งหมด </a:t>
            </a: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4 x 11 x 5 =</a:t>
            </a:r>
            <a:endParaRPr/>
          </a:p>
        </p:txBody>
      </p:sp>
      <p:sp>
        <p:nvSpPr>
          <p:cNvPr id="499" name="Google Shape;499;p22"/>
          <p:cNvSpPr/>
          <p:nvPr/>
        </p:nvSpPr>
        <p:spPr>
          <a:xfrm>
            <a:off x="366673" y="2457148"/>
            <a:ext cx="5631395" cy="1318693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0" name="Google Shape;500;p22"/>
          <p:cNvSpPr txBox="1"/>
          <p:nvPr/>
        </p:nvSpPr>
        <p:spPr>
          <a:xfrm>
            <a:off x="330234" y="3861666"/>
            <a:ext cx="5995751" cy="707886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13673" l="-1015" r="-1319" t="-3417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501" name="Google Shape;501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9119" y="268902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502" name="Google Shape;502;p22"/>
          <p:cNvSpPr txBox="1"/>
          <p:nvPr/>
        </p:nvSpPr>
        <p:spPr>
          <a:xfrm>
            <a:off x="6609841" y="584111"/>
            <a:ext cx="22039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3" name="Google Shape;503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09841" y="932217"/>
            <a:ext cx="2203925" cy="3723681"/>
          </a:xfrm>
          <a:prstGeom prst="rect">
            <a:avLst/>
          </a:prstGeom>
          <a:noFill/>
          <a:ln>
            <a:noFill/>
          </a:ln>
        </p:spPr>
      </p:pic>
      <p:sp>
        <p:nvSpPr>
          <p:cNvPr id="504" name="Google Shape;504;p22"/>
          <p:cNvSpPr txBox="1"/>
          <p:nvPr/>
        </p:nvSpPr>
        <p:spPr>
          <a:xfrm>
            <a:off x="5358296" y="2032484"/>
            <a:ext cx="79170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170</a:t>
            </a: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505" name="Google Shape;505;p22"/>
          <p:cNvSpPr txBox="1"/>
          <p:nvPr/>
        </p:nvSpPr>
        <p:spPr>
          <a:xfrm>
            <a:off x="4936653" y="3062726"/>
            <a:ext cx="99594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220</a:t>
            </a: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506" name="Google Shape;506;p2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09840" y="943356"/>
            <a:ext cx="2203925" cy="3738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23"/>
          <p:cNvSpPr txBox="1"/>
          <p:nvPr>
            <p:ph type="title"/>
          </p:nvPr>
        </p:nvSpPr>
        <p:spPr>
          <a:xfrm>
            <a:off x="5357584" y="2705937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32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สรุปบทเรียน </a:t>
            </a:r>
            <a:endParaRPr/>
          </a:p>
        </p:txBody>
      </p:sp>
      <p:sp>
        <p:nvSpPr>
          <p:cNvPr id="512" name="Google Shape;512;p23"/>
          <p:cNvSpPr txBox="1"/>
          <p:nvPr>
            <p:ph idx="2" type="title"/>
          </p:nvPr>
        </p:nvSpPr>
        <p:spPr>
          <a:xfrm>
            <a:off x="5342011" y="1608801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04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Performance assessment Vectors &amp; Illustrations for Free Download | Freepik" id="513" name="Google Shape;51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7057" y="403270"/>
            <a:ext cx="4068586" cy="4068586"/>
          </a:xfrm>
          <a:prstGeom prst="rect">
            <a:avLst/>
          </a:prstGeom>
          <a:noFill/>
          <a:ln>
            <a:noFill/>
          </a:ln>
        </p:spPr>
      </p:pic>
      <p:sp>
        <p:nvSpPr>
          <p:cNvPr id="514" name="Google Shape;514;p23"/>
          <p:cNvSpPr txBox="1"/>
          <p:nvPr>
            <p:ph idx="1" type="subTitle"/>
          </p:nvPr>
        </p:nvSpPr>
        <p:spPr>
          <a:xfrm>
            <a:off x="3511350" y="3277173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th-TH" sz="1600"/>
              <a:t>                         </a:t>
            </a:r>
            <a:r>
              <a:rPr lang="th-TH" sz="16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การวัดผลและประเมินผล</a:t>
            </a:r>
            <a:endParaRPr sz="160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/>
          </a:p>
        </p:txBody>
      </p:sp>
      <p:pic>
        <p:nvPicPr>
          <p:cNvPr id="515" name="Google Shape;51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24"/>
          <p:cNvSpPr/>
          <p:nvPr/>
        </p:nvSpPr>
        <p:spPr>
          <a:xfrm>
            <a:off x="2701637" y="1888195"/>
            <a:ext cx="5206358" cy="404599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24"/>
          <p:cNvSpPr/>
          <p:nvPr/>
        </p:nvSpPr>
        <p:spPr>
          <a:xfrm>
            <a:off x="748927" y="2408659"/>
            <a:ext cx="5328542" cy="404599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2" name="Google Shape;522;p24"/>
          <p:cNvSpPr/>
          <p:nvPr/>
        </p:nvSpPr>
        <p:spPr>
          <a:xfrm>
            <a:off x="1907727" y="2969430"/>
            <a:ext cx="2888717" cy="404599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p24"/>
          <p:cNvSpPr txBox="1"/>
          <p:nvPr/>
        </p:nvSpPr>
        <p:spPr>
          <a:xfrm>
            <a:off x="689872" y="1732023"/>
            <a:ext cx="7940656" cy="1708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400" u="none" cap="none" strike="noStrike">
                <a:solidFill>
                  <a:srgbClr val="0D0D0D"/>
                </a:solidFill>
                <a:latin typeface="Prompt"/>
                <a:ea typeface="Prompt"/>
                <a:cs typeface="Prompt"/>
                <a:sym typeface="Prompt"/>
              </a:rPr>
              <a:t>จงแสดงวิธีการหาปริมาตรที่มากที่สุดของกล่องฝาเปิดบน และหาค่า x ที่ทำให้กล่องใบนี้มีปริมาตรสูงที่สุดอย่างละเอียด พร้อมทั้งอธิบายเหตุผลประกอบ</a:t>
            </a:r>
            <a:endParaRPr b="0" i="0" sz="24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Performance assessment Vectors &amp; Illustrations for Free Download | Freepik" id="524" name="Google Shape;52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6006" y="-165392"/>
            <a:ext cx="2205254" cy="2205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24"/>
          <p:cNvSpPr txBox="1"/>
          <p:nvPr/>
        </p:nvSpPr>
        <p:spPr>
          <a:xfrm>
            <a:off x="1509212" y="3522532"/>
            <a:ext cx="6125575" cy="830997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16911" l="-1592" r="-9261" t="-588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527" name="Google Shape;527;p24"/>
          <p:cNvSpPr txBox="1"/>
          <p:nvPr/>
        </p:nvSpPr>
        <p:spPr>
          <a:xfrm>
            <a:off x="3409560" y="461596"/>
            <a:ext cx="4201553" cy="130034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4800" u="sng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งานมอบหมาย</a:t>
            </a:r>
            <a:endParaRPr b="1" i="0" sz="4800" u="sng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" name="Google Shape;532;p25"/>
          <p:cNvGraphicFramePr/>
          <p:nvPr/>
        </p:nvGraphicFramePr>
        <p:xfrm>
          <a:off x="437740" y="176413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{01B24358-E527-4CB4-910A-DB1C9167E54D}</a:tableStyleId>
              </a:tblPr>
              <a:tblGrid>
                <a:gridCol w="2067125"/>
                <a:gridCol w="2067125"/>
                <a:gridCol w="2067125"/>
                <a:gridCol w="2067125"/>
              </a:tblGrid>
              <a:tr h="31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0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1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2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7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ความเข้าใจ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ไม่มีความเข้าใจ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มีความเข้าใจในพื้นฐาน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มีความเข้าใจที่ถูกต้อง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1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การประยุกต์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ไม่สามารถประยุกต์ใช้ได้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มีพื้นฐานของทักษะ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การแก้ปัญหา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มีทักษะในการแก้ไขปัญหา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1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การให้เหตุผล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ไม่สามารถให้เหตุผลได้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มีพื้นฐานของการให้เหตุผล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มีการให้เหตุผลที่ชัดเจน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และครอบคลุม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การคำนวณ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ไม่สามารถคำนวณได้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มีพื้นฐานทางด้าน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การคำนวณ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สามารถคำนวณได้อย่างถูกต้อง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533" name="Google Shape;533;p25"/>
          <p:cNvSpPr txBox="1"/>
          <p:nvPr/>
        </p:nvSpPr>
        <p:spPr>
          <a:xfrm>
            <a:off x="1284529" y="359353"/>
            <a:ext cx="7597890" cy="8262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4800" u="sng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เกณฑ์การวัดและประเมินผล</a:t>
            </a:r>
            <a:endParaRPr b="1" i="0" sz="4800" u="sng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Grading Generic color lineal-color icon" id="534" name="Google Shape;53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895" y="456809"/>
            <a:ext cx="1093635" cy="112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5" name="Google Shape;535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26"/>
          <p:cNvSpPr txBox="1"/>
          <p:nvPr>
            <p:ph type="title"/>
          </p:nvPr>
        </p:nvSpPr>
        <p:spPr>
          <a:xfrm>
            <a:off x="3934626" y="1117880"/>
            <a:ext cx="4993244" cy="29077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การแก้ปัญหาเรื่องจำนวนจริง สามารถช่วยให้แก้ไขสถานการณ์ปัญหาในชีวิตจริงได้ดีมากยิ่งขึ้น เช่น การการหาจำนวนลูกบาศก์สูงสุดที่มีสามารถบรรจุในภาชนะใบหนึ่งได้ จากทักษะและการคำนวณพื้นที่และปริมาตร ถือเป็นประโยชน์ในชีวิตประจำวัน หากสามารถทำความเข้าใจและนำตัวเลขเหล่านี้ไปใช้ได้อย่างถูกต้อง จะช่วยให้เราตัดสินใจได้ดีขึ้นในโลกของ</a:t>
            </a: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ความเป็นจริง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Math Images - Free Download on Freepik" id="541" name="Google Shape;54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128" y="1443065"/>
            <a:ext cx="3851498" cy="1931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5975" y="4452975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7"/>
          <p:cNvSpPr txBox="1"/>
          <p:nvPr/>
        </p:nvSpPr>
        <p:spPr>
          <a:xfrm>
            <a:off x="-366059" y="1607334"/>
            <a:ext cx="9876117" cy="16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0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สำหรับคุณครู</a:t>
            </a:r>
            <a:endParaRPr b="1" i="0" sz="10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548" name="Google Shape;548;p27"/>
          <p:cNvSpPr txBox="1"/>
          <p:nvPr/>
        </p:nvSpPr>
        <p:spPr>
          <a:xfrm>
            <a:off x="1511849" y="3174649"/>
            <a:ext cx="61203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แนวทางการแก้ปัญหาที่เป็นไปได้ + Rubrics</a:t>
            </a:r>
            <a:endParaRPr/>
          </a:p>
        </p:txBody>
      </p:sp>
      <p:pic>
        <p:nvPicPr>
          <p:cNvPr id="549" name="Google Shape;54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4" name="Google Shape;554;p28"/>
          <p:cNvGraphicFramePr/>
          <p:nvPr/>
        </p:nvGraphicFramePr>
        <p:xfrm>
          <a:off x="252653" y="21151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{9535F9DE-85E8-41F4-88D9-B9B4A51D2FFE}</a:tableStyleId>
              </a:tblPr>
              <a:tblGrid>
                <a:gridCol w="1434825"/>
                <a:gridCol w="2391300"/>
                <a:gridCol w="2391300"/>
                <a:gridCol w="2391300"/>
              </a:tblGrid>
              <a:tr h="2613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รายละเอียด</a:t>
                      </a:r>
                      <a:endParaRPr sz="12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0 คะแนน</a:t>
                      </a:r>
                      <a:endParaRPr sz="12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1 คะแนน</a:t>
                      </a:r>
                      <a:endParaRPr sz="12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2 คะแนน</a:t>
                      </a:r>
                      <a:endParaRPr sz="120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</a:tr>
              <a:tr h="7867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มีความเข้าใจเรื่องสมการพหุนาม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นักเรียนไม่เข้าใจในสมการพหุนาม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นักเรียนแสดงให้เห็นความเข้าใจพื้นฐานเกี่ยวกับสมการพหุนาม แต่มีข้อผิดพลาดอยู่บางส่วน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นักเรียนแสดงให้เห็นความเข้าใจปัญหาได้อย่างชัดเจนอย่างถูกต้อง รวมถึงความสัมพันธ์ระหว่างฟังก์ชันปริมาตรกับโครงสร้างกล่อง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</a:tr>
              <a:tr h="693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สามารถประยุกต์ใช้เครื่องสมการพหุนาม</a:t>
                      </a:r>
                      <a:endParaRPr/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นักเรียนไม่ใช้วิธีการทางคณิตศาสตร์</a:t>
                      </a:r>
                      <a:b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หรือใช้วิธีการที่ไม่ถูกต้อง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นักเรียนพยายามใช้สมการพหุนามโดยสามารถประยุกต์ใช้ได้เพียงบางส่วน </a:t>
                      </a:r>
                      <a:b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และแสดงทักษะการแก้ปัญหาขั้นพื้นฐาน</a:t>
                      </a:r>
                      <a:r>
                        <a:rPr b="0" i="0" lang="th-TH" sz="1050" u="none" cap="none" strike="noStrike">
                          <a:solidFill>
                            <a:schemeClr val="dk1"/>
                          </a:solidFill>
                          <a:latin typeface="Prompt"/>
                          <a:ea typeface="Prompt"/>
                          <a:cs typeface="Prompt"/>
                          <a:sym typeface="Prompt"/>
                        </a:rPr>
                        <a:t>.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นักศึกษาสามารถตั้งสมการพหุนามได้อย่างถูกต้อง และประยุกต์ใชได้อย่างเหมาะสม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</a:tr>
              <a:tr h="536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สามารถให้เหตุผลเกี่ยวกับสมการพหุนาม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นักเรียนไม่สามารถให้เหตุผลเกี่ยวกับสมการพหุนามได้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นักเรียนสามารถให้เหตุผลพื้นฐาน </a:t>
                      </a:r>
                      <a:b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เพื่อสนับสนุนการตัดสินใจเบื้องต้นได้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นักเรียนสามารถให้เหตุผลที่ดี เพียงพอ</a:t>
                      </a:r>
                      <a:b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และครอบคลุมเนื้อหาทั้งหมด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</a:tr>
              <a:tr h="403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สามารถคำนวณได้อย่างถูกต้อง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นักเรียนมีการคำนวณที่ไม่ถูกต้อง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นักเรียนมีความพยายามในคำนวณ</a:t>
                      </a:r>
                      <a:b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</a:b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ด้วยความถูกต้องบางส่วน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050" u="none" cap="none" strike="noStrike">
                          <a:latin typeface="Prompt"/>
                          <a:ea typeface="Prompt"/>
                          <a:cs typeface="Prompt"/>
                          <a:sym typeface="Prompt"/>
                        </a:rPr>
                        <a:t>นักเรียนสามารถคำนวณได้อย่างถูกต้อง</a:t>
                      </a:r>
                      <a:endParaRPr sz="1050" u="none" cap="none" strike="noStrike">
                        <a:latin typeface="Prompt"/>
                        <a:ea typeface="Prompt"/>
                        <a:cs typeface="Prompt"/>
                        <a:sym typeface="Prompt"/>
                      </a:endParaRPr>
                    </a:p>
                  </a:txBody>
                  <a:tcPr marT="34300" marB="34300" marR="68575" marL="68575"/>
                </a:tc>
              </a:tr>
            </a:tbl>
          </a:graphicData>
        </a:graphic>
      </p:graphicFrame>
      <p:sp>
        <p:nvSpPr>
          <p:cNvPr id="555" name="Google Shape;555;p28"/>
          <p:cNvSpPr txBox="1"/>
          <p:nvPr/>
        </p:nvSpPr>
        <p:spPr>
          <a:xfrm>
            <a:off x="406590" y="1642864"/>
            <a:ext cx="8330819" cy="430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6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แนะนำ: เกณฑ์การวัดและประเมินผล</a:t>
            </a:r>
            <a:endParaRPr b="1" i="0" sz="1600" u="sng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556" name="Google Shape;556;p28"/>
          <p:cNvSpPr txBox="1"/>
          <p:nvPr/>
        </p:nvSpPr>
        <p:spPr>
          <a:xfrm>
            <a:off x="1549593" y="346068"/>
            <a:ext cx="95380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sng" cap="none" strike="noStrike">
                <a:solidFill>
                  <a:srgbClr val="0D0D0D"/>
                </a:solidFill>
                <a:latin typeface="Prompt"/>
                <a:ea typeface="Prompt"/>
                <a:cs typeface="Prompt"/>
                <a:sym typeface="Prompt"/>
              </a:rPr>
              <a:t>วิธีทำ: 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557" name="Google Shape;557;p28"/>
          <p:cNvSpPr txBox="1"/>
          <p:nvPr/>
        </p:nvSpPr>
        <p:spPr>
          <a:xfrm>
            <a:off x="1625586" y="761135"/>
            <a:ext cx="4692597" cy="98180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4906" l="-258" r="0" t="-2452"/>
            </a:stretch>
          </a:blip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558" name="Google Shape;558;p28"/>
          <p:cNvSpPr txBox="1"/>
          <p:nvPr/>
        </p:nvSpPr>
        <p:spPr>
          <a:xfrm>
            <a:off x="2503401" y="346068"/>
            <a:ext cx="3624349" cy="338554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25452" l="0" r="0" t="-3635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559" name="Google Shape;559;p28"/>
          <p:cNvPicPr preferRelativeResize="0"/>
          <p:nvPr/>
        </p:nvPicPr>
        <p:blipFill rotWithShape="1">
          <a:blip r:embed="rId5">
            <a:alphaModFix/>
          </a:blip>
          <a:srcRect b="16493" l="0" r="0" t="0"/>
          <a:stretch/>
        </p:blipFill>
        <p:spPr>
          <a:xfrm>
            <a:off x="6553200" y="365591"/>
            <a:ext cx="1949192" cy="161352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60" name="Google Shape;560;p28"/>
          <p:cNvSpPr/>
          <p:nvPr/>
        </p:nvSpPr>
        <p:spPr>
          <a:xfrm>
            <a:off x="7370618" y="1058088"/>
            <a:ext cx="1131774" cy="323166"/>
          </a:xfrm>
          <a:prstGeom prst="ellipse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"/>
          <p:cNvSpPr txBox="1"/>
          <p:nvPr/>
        </p:nvSpPr>
        <p:spPr>
          <a:xfrm>
            <a:off x="-304800" y="2002711"/>
            <a:ext cx="5933709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th-TH" sz="65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แนะนำบทเรียน</a:t>
            </a:r>
            <a:endParaRPr b="1" i="0" sz="65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52" name="Google Shape;152;p3"/>
          <p:cNvSpPr txBox="1"/>
          <p:nvPr/>
        </p:nvSpPr>
        <p:spPr>
          <a:xfrm>
            <a:off x="1715093" y="3023830"/>
            <a:ext cx="3892045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</a:pPr>
            <a:r>
              <a:rPr b="0" i="0" lang="th-TH" sz="1600" u="none" cap="none" strike="noStrike">
                <a:solidFill>
                  <a:srgbClr val="4C3E2C"/>
                </a:solidFill>
                <a:latin typeface="Prompt"/>
                <a:ea typeface="Prompt"/>
                <a:cs typeface="Prompt"/>
                <a:sym typeface="Prompt"/>
              </a:rPr>
              <a:t>การเชื่อมโยงเข้าสู่บทเรียน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53" name="Google Shape;15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2825" y="853152"/>
            <a:ext cx="3317302" cy="3317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4"/>
          <p:cNvSpPr txBox="1"/>
          <p:nvPr>
            <p:ph type="title"/>
          </p:nvPr>
        </p:nvSpPr>
        <p:spPr>
          <a:xfrm>
            <a:off x="1688520" y="461596"/>
            <a:ext cx="673793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3200">
                <a:latin typeface="Prompt"/>
                <a:ea typeface="Prompt"/>
                <a:cs typeface="Prompt"/>
                <a:sym typeface="Prompt"/>
              </a:rPr>
              <a:t>ขั้นนำ: การสร้างกล่องฝาเปิดบน</a:t>
            </a:r>
            <a:endParaRPr b="1" sz="32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60" name="Google Shape;160;p4"/>
          <p:cNvSpPr txBox="1"/>
          <p:nvPr>
            <p:ph idx="2" type="title"/>
          </p:nvPr>
        </p:nvSpPr>
        <p:spPr>
          <a:xfrm>
            <a:off x="640500" y="133212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01</a:t>
            </a:r>
            <a:endParaRPr/>
          </a:p>
        </p:txBody>
      </p:sp>
      <p:pic>
        <p:nvPicPr>
          <p:cNvPr id="161" name="Google Shape;16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ree Cupcake Factory Vector Main - Cupcake Factory Cartoon Clipart (1200x786), Png Download" id="162" name="Google Shape;16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57417" y="1279996"/>
            <a:ext cx="5392738" cy="3531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"/>
          <p:cNvSpPr txBox="1"/>
          <p:nvPr>
            <p:ph type="title"/>
          </p:nvPr>
        </p:nvSpPr>
        <p:spPr>
          <a:xfrm>
            <a:off x="305524" y="1242276"/>
            <a:ext cx="6321894" cy="7050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4000"/>
              <a:t>Hands-On Activity</a:t>
            </a:r>
            <a:endParaRPr sz="4000"/>
          </a:p>
        </p:txBody>
      </p:sp>
      <p:sp>
        <p:nvSpPr>
          <p:cNvPr id="168" name="Google Shape;168;p5"/>
          <p:cNvSpPr txBox="1"/>
          <p:nvPr/>
        </p:nvSpPr>
        <p:spPr>
          <a:xfrm>
            <a:off x="1143374" y="535635"/>
            <a:ext cx="596236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1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Checkpoint: </a:t>
            </a:r>
            <a:r>
              <a:rPr b="0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ตัด พับและเปรียบเทียบ</a:t>
            </a:r>
            <a:endParaRPr b="0" i="0" sz="28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Checkpoint Generic Outline Color icon" id="169" name="Google Shape;16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5524" y="319692"/>
            <a:ext cx="837850" cy="83785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5"/>
          <p:cNvSpPr txBox="1"/>
          <p:nvPr/>
        </p:nvSpPr>
        <p:spPr>
          <a:xfrm>
            <a:off x="305524" y="2230443"/>
            <a:ext cx="5539915" cy="23083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ให้นักเรียนจับกลุ่ม กลุ่มละ 4 – 5 คน</a:t>
            </a:r>
            <a:endParaRPr b="0" i="0" sz="16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แจกกระดาษให้นักเรียนกลุ่มละ 1 ใบ โดยมีความกว้าง </a:t>
            </a:r>
            <a:b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30 เซนติเมตร และยาว 20 เซนติเมตร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1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ให้แต่ละกลุ่ม กำหนดความกว้างและความยาวของรูปสี่เหลี่ยมมุมฉากที่จะตัดของมุมทั้งสี่ด้านที่แตกต่างกัน </a:t>
            </a:r>
            <a:br>
              <a:rPr b="1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1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ดังภาพที่ 1</a:t>
            </a:r>
            <a:endParaRPr b="1" i="1" sz="16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ตัดมุมทั้งสี่ออก แล้วพับกระดาษแล้วใช้สก็อตเทปติด</a:t>
            </a:r>
            <a:b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เพื่อประกอบเป็นกล่องฝาเปิดบน ดังภาพที่ 2</a:t>
            </a:r>
            <a:endParaRPr b="0" i="0" sz="16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</a:pPr>
            <a:r>
              <a:rPr b="0" i="0" lang="th-TH" sz="1600" u="none" cap="none" strike="noStrike">
                <a:solidFill>
                  <a:srgbClr val="333333"/>
                </a:solidFill>
                <a:latin typeface="Prompt"/>
                <a:ea typeface="Prompt"/>
                <a:cs typeface="Prompt"/>
                <a:sym typeface="Prompt"/>
              </a:rPr>
              <a:t>ให้แต่ละกลุ่มเปรียบเทียบปริมาตรของกล่อง</a:t>
            </a:r>
            <a:endParaRPr b="1" i="0" sz="1600" u="none" cap="none" strike="noStrike">
              <a:solidFill>
                <a:srgbClr val="333333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71" name="Google Shape;171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5"/>
          <p:cNvSpPr txBox="1"/>
          <p:nvPr/>
        </p:nvSpPr>
        <p:spPr>
          <a:xfrm>
            <a:off x="4621895" y="1422475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เวลา: 10 นาที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imer Images - Free Download on Freepik" id="173" name="Google Shape;173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75869" y="944981"/>
            <a:ext cx="692798" cy="69279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5"/>
          <p:cNvGrpSpPr/>
          <p:nvPr/>
        </p:nvGrpSpPr>
        <p:grpSpPr>
          <a:xfrm>
            <a:off x="5290197" y="2119624"/>
            <a:ext cx="3997648" cy="2734414"/>
            <a:chOff x="5357931" y="1942361"/>
            <a:chExt cx="3997648" cy="2734414"/>
          </a:xfrm>
        </p:grpSpPr>
        <p:pic>
          <p:nvPicPr>
            <p:cNvPr id="175" name="Google Shape;175;p5"/>
            <p:cNvPicPr preferRelativeResize="0"/>
            <p:nvPr/>
          </p:nvPicPr>
          <p:blipFill rotWithShape="1">
            <a:blip r:embed="rId6">
              <a:alphaModFix/>
            </a:blip>
            <a:srcRect b="6596" l="0" r="51640" t="9231"/>
            <a:stretch/>
          </p:blipFill>
          <p:spPr>
            <a:xfrm>
              <a:off x="5357931" y="1942361"/>
              <a:ext cx="2194510" cy="273441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5"/>
            <p:cNvPicPr preferRelativeResize="0"/>
            <p:nvPr/>
          </p:nvPicPr>
          <p:blipFill rotWithShape="1">
            <a:blip r:embed="rId6">
              <a:alphaModFix/>
            </a:blip>
            <a:srcRect b="15288" l="49015" r="949" t="14534"/>
            <a:stretch/>
          </p:blipFill>
          <p:spPr>
            <a:xfrm>
              <a:off x="7355651" y="2203298"/>
              <a:ext cx="1999928" cy="200808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77" name="Google Shape;177;p5"/>
          <p:cNvSpPr txBox="1"/>
          <p:nvPr/>
        </p:nvSpPr>
        <p:spPr>
          <a:xfrm>
            <a:off x="5934148" y="3332942"/>
            <a:ext cx="94925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chemeClr val="lt1"/>
                </a:solidFill>
                <a:latin typeface="Prompt"/>
                <a:ea typeface="Prompt"/>
                <a:cs typeface="Prompt"/>
                <a:sym typeface="Prompt"/>
              </a:rPr>
              <a:t>ภาพที่ 1</a:t>
            </a:r>
            <a:endParaRPr/>
          </a:p>
        </p:txBody>
      </p:sp>
      <p:sp>
        <p:nvSpPr>
          <p:cNvPr id="178" name="Google Shape;178;p5"/>
          <p:cNvSpPr txBox="1"/>
          <p:nvPr/>
        </p:nvSpPr>
        <p:spPr>
          <a:xfrm>
            <a:off x="7889224" y="3313084"/>
            <a:ext cx="94925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chemeClr val="lt1"/>
                </a:solidFill>
                <a:latin typeface="Prompt"/>
                <a:ea typeface="Prompt"/>
                <a:cs typeface="Prompt"/>
                <a:sym typeface="Prompt"/>
              </a:rPr>
              <a:t>ภาพที่ 2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6"/>
          <p:cNvSpPr txBox="1"/>
          <p:nvPr>
            <p:ph idx="1" type="subTitle"/>
          </p:nvPr>
        </p:nvSpPr>
        <p:spPr>
          <a:xfrm>
            <a:off x="597265" y="2072513"/>
            <a:ext cx="3724819" cy="974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ความแตกต่าง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th-TH" sz="2000">
                <a:latin typeface="Prompt"/>
                <a:ea typeface="Prompt"/>
                <a:cs typeface="Prompt"/>
                <a:sym typeface="Prompt"/>
              </a:rPr>
              <a:t>ของรูปร่างและขนาดของกล่อง </a:t>
            </a:r>
            <a:endParaRPr b="1" sz="20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84" name="Google Shape;184;p6"/>
          <p:cNvSpPr/>
          <p:nvPr/>
        </p:nvSpPr>
        <p:spPr>
          <a:xfrm>
            <a:off x="6473748" y="1373643"/>
            <a:ext cx="606972" cy="473267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Google Shape;185;p6"/>
          <p:cNvGrpSpPr/>
          <p:nvPr/>
        </p:nvGrpSpPr>
        <p:grpSpPr>
          <a:xfrm>
            <a:off x="2184048" y="1376315"/>
            <a:ext cx="584552" cy="581402"/>
            <a:chOff x="-35482200" y="3561225"/>
            <a:chExt cx="292225" cy="290650"/>
          </a:xfrm>
        </p:grpSpPr>
        <p:sp>
          <p:nvSpPr>
            <p:cNvPr id="186" name="Google Shape;186;p6"/>
            <p:cNvSpPr/>
            <p:nvPr/>
          </p:nvSpPr>
          <p:spPr>
            <a:xfrm>
              <a:off x="-35482200" y="3749475"/>
              <a:ext cx="292225" cy="102400"/>
            </a:xfrm>
            <a:custGeom>
              <a:rect b="b" l="l" r="r" t="t"/>
              <a:pathLst>
                <a:path extrusionOk="0" h="4096" w="11689">
                  <a:moveTo>
                    <a:pt x="1701" y="0"/>
                  </a:moveTo>
                  <a:cubicBezTo>
                    <a:pt x="1040" y="0"/>
                    <a:pt x="473" y="315"/>
                    <a:pt x="63" y="819"/>
                  </a:cubicBezTo>
                  <a:cubicBezTo>
                    <a:pt x="0" y="945"/>
                    <a:pt x="0" y="1040"/>
                    <a:pt x="32" y="1166"/>
                  </a:cubicBezTo>
                  <a:cubicBezTo>
                    <a:pt x="63" y="1292"/>
                    <a:pt x="189" y="1355"/>
                    <a:pt x="347" y="1355"/>
                  </a:cubicBezTo>
                  <a:lnTo>
                    <a:pt x="1008" y="1355"/>
                  </a:lnTo>
                  <a:cubicBezTo>
                    <a:pt x="1418" y="1355"/>
                    <a:pt x="1670" y="1670"/>
                    <a:pt x="1670" y="2048"/>
                  </a:cubicBezTo>
                  <a:cubicBezTo>
                    <a:pt x="1670" y="2426"/>
                    <a:pt x="1355" y="2710"/>
                    <a:pt x="1008" y="2710"/>
                  </a:cubicBezTo>
                  <a:lnTo>
                    <a:pt x="347" y="2710"/>
                  </a:lnTo>
                  <a:cubicBezTo>
                    <a:pt x="221" y="2710"/>
                    <a:pt x="95" y="2773"/>
                    <a:pt x="32" y="2899"/>
                  </a:cubicBezTo>
                  <a:cubicBezTo>
                    <a:pt x="0" y="3025"/>
                    <a:pt x="0" y="3151"/>
                    <a:pt x="63" y="3245"/>
                  </a:cubicBezTo>
                  <a:cubicBezTo>
                    <a:pt x="410" y="3781"/>
                    <a:pt x="1040" y="4096"/>
                    <a:pt x="1701" y="4096"/>
                  </a:cubicBezTo>
                  <a:cubicBezTo>
                    <a:pt x="2615" y="4096"/>
                    <a:pt x="3371" y="3497"/>
                    <a:pt x="3655" y="2710"/>
                  </a:cubicBezTo>
                  <a:lnTo>
                    <a:pt x="8065" y="2710"/>
                  </a:lnTo>
                  <a:cubicBezTo>
                    <a:pt x="8317" y="3497"/>
                    <a:pt x="9073" y="4096"/>
                    <a:pt x="9987" y="4096"/>
                  </a:cubicBezTo>
                  <a:cubicBezTo>
                    <a:pt x="10649" y="4096"/>
                    <a:pt x="11247" y="3781"/>
                    <a:pt x="11594" y="3245"/>
                  </a:cubicBezTo>
                  <a:cubicBezTo>
                    <a:pt x="11688" y="3119"/>
                    <a:pt x="11688" y="3025"/>
                    <a:pt x="11625" y="2899"/>
                  </a:cubicBezTo>
                  <a:cubicBezTo>
                    <a:pt x="11594" y="2773"/>
                    <a:pt x="11468" y="2710"/>
                    <a:pt x="11310" y="2710"/>
                  </a:cubicBezTo>
                  <a:lnTo>
                    <a:pt x="10649" y="2710"/>
                  </a:lnTo>
                  <a:cubicBezTo>
                    <a:pt x="10271" y="2710"/>
                    <a:pt x="9987" y="2395"/>
                    <a:pt x="9987" y="2048"/>
                  </a:cubicBezTo>
                  <a:cubicBezTo>
                    <a:pt x="9987" y="1670"/>
                    <a:pt x="10302" y="1355"/>
                    <a:pt x="10649" y="1355"/>
                  </a:cubicBezTo>
                  <a:lnTo>
                    <a:pt x="11310" y="1355"/>
                  </a:lnTo>
                  <a:cubicBezTo>
                    <a:pt x="11436" y="1355"/>
                    <a:pt x="11562" y="1292"/>
                    <a:pt x="11625" y="1166"/>
                  </a:cubicBezTo>
                  <a:cubicBezTo>
                    <a:pt x="11688" y="1040"/>
                    <a:pt x="11688" y="945"/>
                    <a:pt x="11594" y="819"/>
                  </a:cubicBezTo>
                  <a:cubicBezTo>
                    <a:pt x="11247" y="315"/>
                    <a:pt x="10649" y="0"/>
                    <a:pt x="9987" y="0"/>
                  </a:cubicBezTo>
                  <a:cubicBezTo>
                    <a:pt x="9073" y="0"/>
                    <a:pt x="8349" y="567"/>
                    <a:pt x="8065" y="1355"/>
                  </a:cubicBezTo>
                  <a:lnTo>
                    <a:pt x="3655" y="1355"/>
                  </a:lnTo>
                  <a:cubicBezTo>
                    <a:pt x="3371" y="567"/>
                    <a:pt x="2615" y="0"/>
                    <a:pt x="1701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6"/>
            <p:cNvSpPr/>
            <p:nvPr/>
          </p:nvSpPr>
          <p:spPr>
            <a:xfrm>
              <a:off x="-35371150" y="3561225"/>
              <a:ext cx="68550" cy="68550"/>
            </a:xfrm>
            <a:custGeom>
              <a:rect b="b" l="l" r="r" t="t"/>
              <a:pathLst>
                <a:path extrusionOk="0" h="2742" w="2742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1"/>
                    <a:pt x="630" y="2741"/>
                    <a:pt x="1355" y="2741"/>
                  </a:cubicBezTo>
                  <a:cubicBezTo>
                    <a:pt x="2111" y="2741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55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6"/>
            <p:cNvSpPr/>
            <p:nvPr/>
          </p:nvSpPr>
          <p:spPr>
            <a:xfrm>
              <a:off x="-35405025" y="3647075"/>
              <a:ext cx="136275" cy="119750"/>
            </a:xfrm>
            <a:custGeom>
              <a:rect b="b" l="l" r="r" t="t"/>
              <a:pathLst>
                <a:path extrusionOk="0" h="4790" w="5451">
                  <a:moveTo>
                    <a:pt x="2710" y="1"/>
                  </a:moveTo>
                  <a:cubicBezTo>
                    <a:pt x="1387" y="1"/>
                    <a:pt x="253" y="1009"/>
                    <a:pt x="32" y="2300"/>
                  </a:cubicBezTo>
                  <a:cubicBezTo>
                    <a:pt x="1" y="2521"/>
                    <a:pt x="158" y="2710"/>
                    <a:pt x="410" y="2710"/>
                  </a:cubicBezTo>
                  <a:lnTo>
                    <a:pt x="2395" y="2710"/>
                  </a:lnTo>
                  <a:lnTo>
                    <a:pt x="2395" y="4789"/>
                  </a:lnTo>
                  <a:lnTo>
                    <a:pt x="3088" y="4789"/>
                  </a:lnTo>
                  <a:lnTo>
                    <a:pt x="3088" y="2710"/>
                  </a:lnTo>
                  <a:lnTo>
                    <a:pt x="5073" y="2710"/>
                  </a:lnTo>
                  <a:cubicBezTo>
                    <a:pt x="5293" y="2710"/>
                    <a:pt x="5451" y="2521"/>
                    <a:pt x="5451" y="2300"/>
                  </a:cubicBezTo>
                  <a:cubicBezTo>
                    <a:pt x="5230" y="977"/>
                    <a:pt x="4096" y="1"/>
                    <a:pt x="2710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89" name="Google Shape;18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4479" y="4453276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6"/>
          <p:cNvSpPr txBox="1"/>
          <p:nvPr/>
        </p:nvSpPr>
        <p:spPr>
          <a:xfrm>
            <a:off x="2007907" y="3828263"/>
            <a:ext cx="4978399" cy="82095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</a:pPr>
            <a:r>
              <a:rPr b="1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การตัดมุมทั้งสี่ของกระดาษมากขึ้น </a:t>
            </a:r>
            <a:endParaRPr b="1" i="0" sz="2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</a:pPr>
            <a:r>
              <a:rPr b="1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จะทำให้ปริมาตรของกล่องเพิ่มขึ้นหรือลดลง</a:t>
            </a:r>
            <a:endParaRPr b="1" i="0" sz="2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grpSp>
        <p:nvGrpSpPr>
          <p:cNvPr id="191" name="Google Shape;191;p6"/>
          <p:cNvGrpSpPr/>
          <p:nvPr/>
        </p:nvGrpSpPr>
        <p:grpSpPr>
          <a:xfrm>
            <a:off x="4214536" y="3134926"/>
            <a:ext cx="566555" cy="575205"/>
            <a:chOff x="-59400775" y="4084200"/>
            <a:chExt cx="311125" cy="315875"/>
          </a:xfrm>
        </p:grpSpPr>
        <p:sp>
          <p:nvSpPr>
            <p:cNvPr id="192" name="Google Shape;192;p6"/>
            <p:cNvSpPr/>
            <p:nvPr/>
          </p:nvSpPr>
          <p:spPr>
            <a:xfrm>
              <a:off x="-59400775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796" y="851"/>
                  </a:moveTo>
                  <a:cubicBezTo>
                    <a:pt x="2048" y="851"/>
                    <a:pt x="2237" y="1071"/>
                    <a:pt x="2237" y="1260"/>
                  </a:cubicBezTo>
                  <a:cubicBezTo>
                    <a:pt x="2237" y="1449"/>
                    <a:pt x="2048" y="1701"/>
                    <a:pt x="1796" y="1701"/>
                  </a:cubicBezTo>
                  <a:cubicBezTo>
                    <a:pt x="1576" y="1701"/>
                    <a:pt x="1418" y="1481"/>
                    <a:pt x="1418" y="1260"/>
                  </a:cubicBezTo>
                  <a:cubicBezTo>
                    <a:pt x="1418" y="1008"/>
                    <a:pt x="1576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29" y="3308"/>
                  </a:cubicBezTo>
                  <a:lnTo>
                    <a:pt x="2332" y="3308"/>
                  </a:lnTo>
                  <a:cubicBezTo>
                    <a:pt x="2993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6"/>
            <p:cNvSpPr/>
            <p:nvPr/>
          </p:nvSpPr>
          <p:spPr>
            <a:xfrm>
              <a:off x="-59400000" y="4084200"/>
              <a:ext cx="89825" cy="212700"/>
            </a:xfrm>
            <a:custGeom>
              <a:rect b="b" l="l" r="r" t="t"/>
              <a:pathLst>
                <a:path extrusionOk="0" h="8508" w="3593">
                  <a:moveTo>
                    <a:pt x="1734" y="1607"/>
                  </a:moveTo>
                  <a:cubicBezTo>
                    <a:pt x="1923" y="1607"/>
                    <a:pt x="2175" y="1797"/>
                    <a:pt x="2175" y="2049"/>
                  </a:cubicBezTo>
                  <a:lnTo>
                    <a:pt x="2175" y="7278"/>
                  </a:lnTo>
                  <a:cubicBezTo>
                    <a:pt x="2175" y="7499"/>
                    <a:pt x="1986" y="7656"/>
                    <a:pt x="1734" y="7656"/>
                  </a:cubicBezTo>
                  <a:cubicBezTo>
                    <a:pt x="1513" y="7656"/>
                    <a:pt x="1356" y="7467"/>
                    <a:pt x="1356" y="7278"/>
                  </a:cubicBezTo>
                  <a:lnTo>
                    <a:pt x="1356" y="2049"/>
                  </a:lnTo>
                  <a:cubicBezTo>
                    <a:pt x="1356" y="1797"/>
                    <a:pt x="1545" y="1607"/>
                    <a:pt x="1734" y="1607"/>
                  </a:cubicBezTo>
                  <a:close/>
                  <a:moveTo>
                    <a:pt x="1230" y="1"/>
                  </a:moveTo>
                  <a:cubicBezTo>
                    <a:pt x="568" y="1"/>
                    <a:pt x="1" y="536"/>
                    <a:pt x="1" y="1198"/>
                  </a:cubicBezTo>
                  <a:lnTo>
                    <a:pt x="1" y="8507"/>
                  </a:lnTo>
                  <a:lnTo>
                    <a:pt x="3593" y="8507"/>
                  </a:lnTo>
                  <a:lnTo>
                    <a:pt x="3593" y="1198"/>
                  </a:lnTo>
                  <a:cubicBezTo>
                    <a:pt x="3561" y="536"/>
                    <a:pt x="2994" y="1"/>
                    <a:pt x="2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-59290500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796" y="851"/>
                  </a:moveTo>
                  <a:cubicBezTo>
                    <a:pt x="2048" y="851"/>
                    <a:pt x="2205" y="1071"/>
                    <a:pt x="2205" y="1260"/>
                  </a:cubicBezTo>
                  <a:cubicBezTo>
                    <a:pt x="2205" y="1449"/>
                    <a:pt x="2016" y="1701"/>
                    <a:pt x="1796" y="1701"/>
                  </a:cubicBezTo>
                  <a:cubicBezTo>
                    <a:pt x="1575" y="1701"/>
                    <a:pt x="1386" y="1481"/>
                    <a:pt x="1386" y="1260"/>
                  </a:cubicBezTo>
                  <a:cubicBezTo>
                    <a:pt x="1386" y="1008"/>
                    <a:pt x="1575" y="851"/>
                    <a:pt x="1796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cubicBezTo>
                    <a:pt x="0" y="2741"/>
                    <a:pt x="536" y="3308"/>
                    <a:pt x="1260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-59290500" y="4084200"/>
              <a:ext cx="89800" cy="212700"/>
            </a:xfrm>
            <a:custGeom>
              <a:rect b="b" l="l" r="r" t="t"/>
              <a:pathLst>
                <a:path extrusionOk="0" h="8508" w="3592">
                  <a:moveTo>
                    <a:pt x="1796" y="1607"/>
                  </a:moveTo>
                  <a:cubicBezTo>
                    <a:pt x="2048" y="1607"/>
                    <a:pt x="2205" y="1797"/>
                    <a:pt x="2205" y="2049"/>
                  </a:cubicBezTo>
                  <a:lnTo>
                    <a:pt x="2205" y="7278"/>
                  </a:lnTo>
                  <a:cubicBezTo>
                    <a:pt x="2205" y="7499"/>
                    <a:pt x="2016" y="7656"/>
                    <a:pt x="1796" y="7656"/>
                  </a:cubicBezTo>
                  <a:cubicBezTo>
                    <a:pt x="1607" y="7656"/>
                    <a:pt x="1386" y="7467"/>
                    <a:pt x="1386" y="7278"/>
                  </a:cubicBezTo>
                  <a:lnTo>
                    <a:pt x="1386" y="2049"/>
                  </a:lnTo>
                  <a:cubicBezTo>
                    <a:pt x="1386" y="1797"/>
                    <a:pt x="1575" y="1607"/>
                    <a:pt x="1796" y="1607"/>
                  </a:cubicBezTo>
                  <a:close/>
                  <a:moveTo>
                    <a:pt x="1260" y="1"/>
                  </a:moveTo>
                  <a:cubicBezTo>
                    <a:pt x="599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92" y="536"/>
                    <a:pt x="3025" y="1"/>
                    <a:pt x="23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-59181025" y="4317350"/>
              <a:ext cx="89800" cy="82725"/>
            </a:xfrm>
            <a:custGeom>
              <a:rect b="b" l="l" r="r" t="t"/>
              <a:pathLst>
                <a:path extrusionOk="0" h="3309" w="3592">
                  <a:moveTo>
                    <a:pt x="1828" y="851"/>
                  </a:moveTo>
                  <a:cubicBezTo>
                    <a:pt x="2080" y="851"/>
                    <a:pt x="2269" y="1071"/>
                    <a:pt x="2269" y="1260"/>
                  </a:cubicBezTo>
                  <a:cubicBezTo>
                    <a:pt x="2269" y="1449"/>
                    <a:pt x="2080" y="1701"/>
                    <a:pt x="1828" y="1701"/>
                  </a:cubicBezTo>
                  <a:cubicBezTo>
                    <a:pt x="1607" y="1701"/>
                    <a:pt x="1450" y="1481"/>
                    <a:pt x="1450" y="1260"/>
                  </a:cubicBezTo>
                  <a:cubicBezTo>
                    <a:pt x="1450" y="1008"/>
                    <a:pt x="1607" y="851"/>
                    <a:pt x="1828" y="851"/>
                  </a:cubicBezTo>
                  <a:close/>
                  <a:moveTo>
                    <a:pt x="0" y="0"/>
                  </a:moveTo>
                  <a:lnTo>
                    <a:pt x="0" y="2079"/>
                  </a:lnTo>
                  <a:lnTo>
                    <a:pt x="32" y="2079"/>
                  </a:lnTo>
                  <a:cubicBezTo>
                    <a:pt x="32" y="2741"/>
                    <a:pt x="567" y="3308"/>
                    <a:pt x="1261" y="3308"/>
                  </a:cubicBezTo>
                  <a:lnTo>
                    <a:pt x="2363" y="3308"/>
                  </a:lnTo>
                  <a:cubicBezTo>
                    <a:pt x="3025" y="3308"/>
                    <a:pt x="3592" y="2741"/>
                    <a:pt x="3592" y="2079"/>
                  </a:cubicBezTo>
                  <a:lnTo>
                    <a:pt x="359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-59179450" y="4084200"/>
              <a:ext cx="89800" cy="212700"/>
            </a:xfrm>
            <a:custGeom>
              <a:rect b="b" l="l" r="r" t="t"/>
              <a:pathLst>
                <a:path extrusionOk="0" h="8508" w="3592">
                  <a:moveTo>
                    <a:pt x="1733" y="1607"/>
                  </a:moveTo>
                  <a:cubicBezTo>
                    <a:pt x="1922" y="1607"/>
                    <a:pt x="2174" y="1797"/>
                    <a:pt x="2174" y="2049"/>
                  </a:cubicBezTo>
                  <a:lnTo>
                    <a:pt x="2174" y="7278"/>
                  </a:lnTo>
                  <a:cubicBezTo>
                    <a:pt x="2174" y="7499"/>
                    <a:pt x="1985" y="7656"/>
                    <a:pt x="1733" y="7656"/>
                  </a:cubicBezTo>
                  <a:cubicBezTo>
                    <a:pt x="1513" y="7656"/>
                    <a:pt x="1355" y="7467"/>
                    <a:pt x="1355" y="7278"/>
                  </a:cubicBezTo>
                  <a:lnTo>
                    <a:pt x="1355" y="2049"/>
                  </a:lnTo>
                  <a:cubicBezTo>
                    <a:pt x="1355" y="1797"/>
                    <a:pt x="1544" y="1607"/>
                    <a:pt x="1733" y="1607"/>
                  </a:cubicBezTo>
                  <a:close/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507"/>
                  </a:lnTo>
                  <a:lnTo>
                    <a:pt x="3592" y="8507"/>
                  </a:lnTo>
                  <a:lnTo>
                    <a:pt x="3592" y="1198"/>
                  </a:lnTo>
                  <a:cubicBezTo>
                    <a:pt x="3560" y="536"/>
                    <a:pt x="2993" y="1"/>
                    <a:pt x="23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8" name="Google Shape;198;p6"/>
          <p:cNvSpPr txBox="1"/>
          <p:nvPr/>
        </p:nvSpPr>
        <p:spPr>
          <a:xfrm>
            <a:off x="1143374" y="535635"/>
            <a:ext cx="6908426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1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Checkpoint: </a:t>
            </a:r>
            <a:r>
              <a:rPr b="0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เปรียบเทียบขนาดของกล่อง</a:t>
            </a:r>
            <a:endParaRPr b="0" i="0" sz="28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Checkpoint Generic Outline Color icon" id="199" name="Google Shape;19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5524" y="319692"/>
            <a:ext cx="837850" cy="83785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6"/>
          <p:cNvSpPr txBox="1"/>
          <p:nvPr/>
        </p:nvSpPr>
        <p:spPr>
          <a:xfrm>
            <a:off x="4876976" y="2072513"/>
            <a:ext cx="3724819" cy="974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</a:pPr>
            <a:r>
              <a:rPr b="1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กล่องใบใดที่คาดว่า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</a:pPr>
            <a:r>
              <a:rPr b="1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จะมีปริมาตรมากที่สุด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"/>
          <p:cNvSpPr txBox="1"/>
          <p:nvPr>
            <p:ph type="title"/>
          </p:nvPr>
        </p:nvSpPr>
        <p:spPr>
          <a:xfrm>
            <a:off x="4405615" y="2499461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0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1</a:t>
            </a:r>
            <a:endParaRPr/>
          </a:p>
        </p:txBody>
      </p:sp>
      <p:sp>
        <p:nvSpPr>
          <p:cNvPr id="206" name="Google Shape;206;p7"/>
          <p:cNvSpPr txBox="1"/>
          <p:nvPr>
            <p:ph idx="2" type="title"/>
          </p:nvPr>
        </p:nvSpPr>
        <p:spPr>
          <a:xfrm>
            <a:off x="4390042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02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Math Class Images - Free Download on Freepik" id="207" name="Google Shape;20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285" y="1022106"/>
            <a:ext cx="4078815" cy="271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51894" y="-4626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8"/>
          <p:cNvSpPr/>
          <p:nvPr/>
        </p:nvSpPr>
        <p:spPr>
          <a:xfrm>
            <a:off x="921661" y="280418"/>
            <a:ext cx="8120265" cy="1384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Checkpoint: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กระดาษรูปสี่เหลี่ยมผืนผ้า มีความยาว 30 เซนติเมตร และความกว้าง 20 เซนติเมตร ถ้าตัดมุมออกจากรูปสี่เหลี่ยมทั้งสี่มุมเป็นรูปสี่เหลี่ยมจัตุรัส 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แล้วพับด้านข้างเพื่อสร้างกล่องฝาเปิดบน </a:t>
            </a:r>
            <a:endParaRPr/>
          </a:p>
        </p:txBody>
      </p:sp>
      <p:cxnSp>
        <p:nvCxnSpPr>
          <p:cNvPr id="215" name="Google Shape;215;p8"/>
          <p:cNvCxnSpPr/>
          <p:nvPr/>
        </p:nvCxnSpPr>
        <p:spPr>
          <a:xfrm>
            <a:off x="4004087" y="990072"/>
            <a:ext cx="2542689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6" name="Google Shape;216;p8"/>
          <p:cNvCxnSpPr/>
          <p:nvPr/>
        </p:nvCxnSpPr>
        <p:spPr>
          <a:xfrm>
            <a:off x="6852745" y="990072"/>
            <a:ext cx="1755227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7" name="Google Shape;217;p8"/>
          <p:cNvCxnSpPr/>
          <p:nvPr/>
        </p:nvCxnSpPr>
        <p:spPr>
          <a:xfrm>
            <a:off x="2388832" y="1303339"/>
            <a:ext cx="5954046" cy="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Checkpoint Generic Outline Color icon" id="218" name="Google Shape;21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768" y="491728"/>
            <a:ext cx="979719" cy="979719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8"/>
          <p:cNvSpPr txBox="1"/>
          <p:nvPr/>
        </p:nvSpPr>
        <p:spPr>
          <a:xfrm>
            <a:off x="588312" y="2601558"/>
            <a:ext cx="1711722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 เวลา: 3 นาที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Timer Images - Free Download on Freepik" id="220" name="Google Shape;220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7759" y="2222272"/>
            <a:ext cx="771473" cy="6927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8-in W x 12-in L x 4-in H rectangular box with open top. | Plum Grove" id="221" name="Google Shape;221;p8"/>
          <p:cNvPicPr preferRelativeResize="0"/>
          <p:nvPr/>
        </p:nvPicPr>
        <p:blipFill rotWithShape="1">
          <a:blip r:embed="rId6">
            <a:alphaModFix/>
          </a:blip>
          <a:srcRect b="20563" l="27759" r="30651" t="32596"/>
          <a:stretch/>
        </p:blipFill>
        <p:spPr>
          <a:xfrm>
            <a:off x="2657833" y="2026778"/>
            <a:ext cx="4249715" cy="269238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8"/>
          <p:cNvSpPr/>
          <p:nvPr/>
        </p:nvSpPr>
        <p:spPr>
          <a:xfrm>
            <a:off x="7838099" y="1569167"/>
            <a:ext cx="1063770" cy="2902956"/>
          </a:xfrm>
          <a:prstGeom prst="rect">
            <a:avLst/>
          </a:prstGeom>
          <a:solidFill>
            <a:srgbClr val="DAD3D3"/>
          </a:solidFill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8"/>
          <p:cNvSpPr txBox="1"/>
          <p:nvPr>
            <p:ph idx="1" type="subTitle"/>
          </p:nvPr>
        </p:nvSpPr>
        <p:spPr>
          <a:xfrm>
            <a:off x="7851118" y="2134981"/>
            <a:ext cx="1061437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th-TH" sz="1400">
                <a:latin typeface="Prompt"/>
                <a:ea typeface="Prompt"/>
                <a:cs typeface="Prompt"/>
                <a:sym typeface="Prompt"/>
              </a:rPr>
              <a:t>ความกว้าง</a:t>
            </a:r>
            <a:endParaRPr sz="14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24" name="Google Shape;224;p8"/>
          <p:cNvSpPr txBox="1"/>
          <p:nvPr/>
        </p:nvSpPr>
        <p:spPr>
          <a:xfrm>
            <a:off x="7861804" y="2960867"/>
            <a:ext cx="1061437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0" i="0" lang="th-TH" sz="14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ความยาว </a:t>
            </a:r>
            <a:endParaRPr/>
          </a:p>
        </p:txBody>
      </p:sp>
      <p:sp>
        <p:nvSpPr>
          <p:cNvPr id="225" name="Google Shape;225;p8"/>
          <p:cNvSpPr txBox="1"/>
          <p:nvPr/>
        </p:nvSpPr>
        <p:spPr>
          <a:xfrm>
            <a:off x="7853480" y="3896760"/>
            <a:ext cx="1078084" cy="3466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0" i="0" lang="th-TH" sz="14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ความสูง</a:t>
            </a:r>
            <a:endParaRPr b="0" i="0" sz="14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26" name="Google Shape;226;p8"/>
          <p:cNvSpPr/>
          <p:nvPr/>
        </p:nvSpPr>
        <p:spPr>
          <a:xfrm>
            <a:off x="8207140" y="2741995"/>
            <a:ext cx="323353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8"/>
          <p:cNvSpPr/>
          <p:nvPr/>
        </p:nvSpPr>
        <p:spPr>
          <a:xfrm>
            <a:off x="8189658" y="3624611"/>
            <a:ext cx="323353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8"/>
          <p:cNvSpPr/>
          <p:nvPr/>
        </p:nvSpPr>
        <p:spPr>
          <a:xfrm>
            <a:off x="8186336" y="1888325"/>
            <a:ext cx="323353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8"/>
          <p:cNvSpPr txBox="1"/>
          <p:nvPr/>
        </p:nvSpPr>
        <p:spPr>
          <a:xfrm>
            <a:off x="907128" y="1634002"/>
            <a:ext cx="677638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จงวาดภาพร่างของกระดาษแผ่นนี้ พร้อมทั้งระบุความกว้าง ความยาว และความสูงของกล่องใบนี้ </a:t>
            </a:r>
            <a:endParaRPr b="0" i="0" sz="2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68828" y="-94703"/>
            <a:ext cx="1314633" cy="352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5" name="Google Shape;235;p9"/>
          <p:cNvGrpSpPr/>
          <p:nvPr/>
        </p:nvGrpSpPr>
        <p:grpSpPr>
          <a:xfrm>
            <a:off x="3290375" y="2024191"/>
            <a:ext cx="6776381" cy="2907794"/>
            <a:chOff x="1012655" y="2320483"/>
            <a:chExt cx="5243010" cy="2399402"/>
          </a:xfrm>
        </p:grpSpPr>
        <p:grpSp>
          <p:nvGrpSpPr>
            <p:cNvPr id="236" name="Google Shape;236;p9"/>
            <p:cNvGrpSpPr/>
            <p:nvPr/>
          </p:nvGrpSpPr>
          <p:grpSpPr>
            <a:xfrm>
              <a:off x="1012655" y="2320483"/>
              <a:ext cx="4181685" cy="2004858"/>
              <a:chOff x="161755" y="2015683"/>
              <a:chExt cx="4181685" cy="2004858"/>
            </a:xfrm>
          </p:grpSpPr>
          <p:grpSp>
            <p:nvGrpSpPr>
              <p:cNvPr id="237" name="Google Shape;237;p9"/>
              <p:cNvGrpSpPr/>
              <p:nvPr/>
            </p:nvGrpSpPr>
            <p:grpSpPr>
              <a:xfrm>
                <a:off x="1252046" y="2357930"/>
                <a:ext cx="3091394" cy="1662611"/>
                <a:chOff x="514350" y="2236596"/>
                <a:chExt cx="3091394" cy="1662611"/>
              </a:xfrm>
            </p:grpSpPr>
            <p:sp>
              <p:nvSpPr>
                <p:cNvPr id="238" name="Google Shape;238;p9"/>
                <p:cNvSpPr/>
                <p:nvPr/>
              </p:nvSpPr>
              <p:spPr>
                <a:xfrm>
                  <a:off x="514350" y="2343150"/>
                  <a:ext cx="3091394" cy="1554480"/>
                </a:xfrm>
                <a:prstGeom prst="rect">
                  <a:avLst/>
                </a:prstGeom>
                <a:solidFill>
                  <a:srgbClr val="FFFFFF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39" name="Google Shape;239;p9"/>
                <p:cNvSpPr/>
                <p:nvPr/>
              </p:nvSpPr>
              <p:spPr>
                <a:xfrm>
                  <a:off x="514350" y="2343150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0" name="Google Shape;240;p9"/>
                <p:cNvSpPr/>
                <p:nvPr/>
              </p:nvSpPr>
              <p:spPr>
                <a:xfrm>
                  <a:off x="3205455" y="2347391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1" name="Google Shape;241;p9"/>
                <p:cNvSpPr/>
                <p:nvPr/>
              </p:nvSpPr>
              <p:spPr>
                <a:xfrm>
                  <a:off x="3205454" y="3497341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42" name="Google Shape;242;p9"/>
                <p:cNvSpPr/>
                <p:nvPr/>
              </p:nvSpPr>
              <p:spPr>
                <a:xfrm>
                  <a:off x="519971" y="3498918"/>
                  <a:ext cx="400289" cy="400289"/>
                </a:xfrm>
                <a:prstGeom prst="rect">
                  <a:avLst/>
                </a:prstGeom>
                <a:solidFill>
                  <a:schemeClr val="accent1"/>
                </a:solidFill>
                <a:ln cap="flat" cmpd="sng" w="25400">
                  <a:solidFill>
                    <a:srgbClr val="1A1615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ctr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cxnSp>
              <p:nvCxnSpPr>
                <p:cNvPr id="243" name="Google Shape;243;p9"/>
                <p:cNvCxnSpPr/>
                <p:nvPr/>
              </p:nvCxnSpPr>
              <p:spPr>
                <a:xfrm>
                  <a:off x="914639" y="2236596"/>
                  <a:ext cx="2290815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3D3230"/>
                  </a:solidFill>
                  <a:prstDash val="solid"/>
                  <a:round/>
                  <a:headEnd len="med" w="med" type="triangle"/>
                  <a:tailEnd len="med" w="med" type="triangle"/>
                </a:ln>
              </p:spPr>
            </p:cxnSp>
          </p:grpSp>
          <p:sp>
            <p:nvSpPr>
              <p:cNvPr id="244" name="Google Shape;244;p9"/>
              <p:cNvSpPr txBox="1"/>
              <p:nvPr/>
            </p:nvSpPr>
            <p:spPr>
              <a:xfrm>
                <a:off x="2289714" y="2015683"/>
                <a:ext cx="1653436" cy="3610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20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ความยาว</a:t>
                </a:r>
                <a:endParaRPr b="0" i="0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245" name="Google Shape;245;p9"/>
              <p:cNvCxnSpPr/>
              <p:nvPr/>
            </p:nvCxnSpPr>
            <p:spPr>
              <a:xfrm>
                <a:off x="1125953" y="2864773"/>
                <a:ext cx="0" cy="753902"/>
              </a:xfrm>
              <a:prstGeom prst="straightConnector1">
                <a:avLst/>
              </a:prstGeom>
              <a:noFill/>
              <a:ln cap="flat" cmpd="sng" w="9525">
                <a:solidFill>
                  <a:srgbClr val="3D3230"/>
                </a:solidFill>
                <a:prstDash val="solid"/>
                <a:round/>
                <a:headEnd len="med" w="med" type="triangle"/>
                <a:tailEnd len="med" w="med" type="triangle"/>
              </a:ln>
            </p:spPr>
          </p:cxnSp>
          <p:sp>
            <p:nvSpPr>
              <p:cNvPr id="246" name="Google Shape;246;p9"/>
              <p:cNvSpPr txBox="1"/>
              <p:nvPr/>
            </p:nvSpPr>
            <p:spPr>
              <a:xfrm>
                <a:off x="161755" y="3061990"/>
                <a:ext cx="1653436" cy="3610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20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ความกว้าง</a:t>
                </a:r>
                <a:endParaRPr b="0" i="0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247" name="Google Shape;247;p9"/>
            <p:cNvCxnSpPr/>
            <p:nvPr/>
          </p:nvCxnSpPr>
          <p:spPr>
            <a:xfrm>
              <a:off x="4794050" y="4408452"/>
              <a:ext cx="400289" cy="0"/>
            </a:xfrm>
            <a:prstGeom prst="straightConnector1">
              <a:avLst/>
            </a:prstGeom>
            <a:noFill/>
            <a:ln cap="flat" cmpd="sng" w="9525">
              <a:solidFill>
                <a:srgbClr val="3D3230"/>
              </a:solidFill>
              <a:prstDash val="solid"/>
              <a:round/>
              <a:headEnd len="med" w="med" type="triangle"/>
              <a:tailEnd len="med" w="med" type="triangle"/>
            </a:ln>
          </p:spPr>
        </p:cxnSp>
        <p:sp>
          <p:nvSpPr>
            <p:cNvPr id="248" name="Google Shape;248;p9"/>
            <p:cNvSpPr txBox="1"/>
            <p:nvPr/>
          </p:nvSpPr>
          <p:spPr>
            <a:xfrm>
              <a:off x="4602229" y="4358842"/>
              <a:ext cx="1653436" cy="3610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20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ความสูง</a:t>
              </a:r>
              <a:endParaRPr b="0" i="0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descr="Checkpoint Generic Outline Color icon" id="249" name="Google Shape;249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503617"/>
            <a:ext cx="979719" cy="9797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8-in W x 12-in L x 4-in H rectangular box with open top. | Plum Grove" id="250" name="Google Shape;250;p9"/>
          <p:cNvPicPr preferRelativeResize="0"/>
          <p:nvPr/>
        </p:nvPicPr>
        <p:blipFill rotWithShape="1">
          <a:blip r:embed="rId5">
            <a:alphaModFix/>
          </a:blip>
          <a:srcRect b="20563" l="27759" r="30651" t="32596"/>
          <a:stretch/>
        </p:blipFill>
        <p:spPr>
          <a:xfrm>
            <a:off x="125725" y="2570539"/>
            <a:ext cx="3161017" cy="200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9"/>
          <p:cNvSpPr/>
          <p:nvPr/>
        </p:nvSpPr>
        <p:spPr>
          <a:xfrm>
            <a:off x="921661" y="280418"/>
            <a:ext cx="8120265" cy="13849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Checkpoint: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กระดาษรูปสี่เหลี่ยมผืนผ้า มีความยาว 30 เซนติเมตร และความกว้าง 20 เซนติเมตร ถ้าตัดมุมออกจากรูปสี่เหลี่ยมทั้งสี่มุมเป็นรูปสี่เหลี่ยมจัตุรัส 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แล้วพับด้านข้างเพื่อสร้างกล่องฝาเปิดบน </a:t>
            </a:r>
            <a:endParaRPr/>
          </a:p>
        </p:txBody>
      </p:sp>
      <p:sp>
        <p:nvSpPr>
          <p:cNvPr id="252" name="Google Shape;252;p9"/>
          <p:cNvSpPr txBox="1"/>
          <p:nvPr/>
        </p:nvSpPr>
        <p:spPr>
          <a:xfrm>
            <a:off x="907128" y="1634002"/>
            <a:ext cx="6776381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จงวาดภาพร่างของกระดาษแผ่นนี้ พร้อมทั้งระบุความกว้าง ความยาว และความสูงของกล่องใบนี้ </a:t>
            </a:r>
            <a:endParaRPr b="0" i="0" sz="2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inimalist Business Slides XL by Slidesgo">
  <a:themeElements>
    <a:clrScheme name="Simple Light">
      <a:dk1>
        <a:srgbClr val="000000"/>
      </a:dk1>
      <a:lt1>
        <a:srgbClr val="F5F2EE"/>
      </a:lt1>
      <a:dk2>
        <a:srgbClr val="000000"/>
      </a:dk2>
      <a:lt2>
        <a:srgbClr val="EEEEEE"/>
      </a:lt2>
      <a:accent1>
        <a:srgbClr val="3F3533"/>
      </a:accent1>
      <a:accent2>
        <a:srgbClr val="3F3533"/>
      </a:accent2>
      <a:accent3>
        <a:srgbClr val="3F3533"/>
      </a:accent3>
      <a:accent4>
        <a:srgbClr val="3F3533"/>
      </a:accent4>
      <a:accent5>
        <a:srgbClr val="3F3533"/>
      </a:accent5>
      <a:accent6>
        <a:srgbClr val="3F353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Nur Amalina Binti Rais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0x010100FA47F8D816E24149A01750566CF9E27A</vt:lpwstr>
  </property>
</Properties>
</file>