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y="5143500" cx="9144000"/>
  <p:notesSz cx="6858000" cy="9144000"/>
  <p:embeddedFontLst>
    <p:embeddedFont>
      <p:font typeface="Merriweather Light"/>
      <p:regular r:id="rId37"/>
      <p:bold r:id="rId38"/>
      <p:italic r:id="rId39"/>
      <p:boldItalic r:id="rId40"/>
    </p:embeddedFont>
    <p:embeddedFont>
      <p:font typeface="Montserrat"/>
      <p:regular r:id="rId41"/>
      <p:bold r:id="rId42"/>
      <p:italic r:id="rId43"/>
      <p:boldItalic r:id="rId44"/>
    </p:embeddedFont>
    <p:embeddedFont>
      <p:font typeface="Vidaloka"/>
      <p:regular r:id="rId45"/>
    </p:embeddedFont>
    <p:embeddedFont>
      <p:font typeface="Prompt"/>
      <p:regular r:id="rId46"/>
      <p:bold r:id="rId47"/>
      <p:italic r:id="rId48"/>
      <p:boldItalic r:id="rId49"/>
    </p:embeddedFont>
    <p:embeddedFont>
      <p:font typeface="Open Sans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7B54BEB-4CF6-452E-9CA0-52787189726B}">
  <a:tblStyle styleId="{97B54BEB-4CF6-452E-9CA0-52787189726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  <a:tblStyle styleId="{246E4885-8492-41A0-A23C-CDD25BE7F94B}" styleName="Table_1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7E7"/>
          </a:solidFill>
        </a:fill>
      </a:tcStyle>
    </a:wholeTbl>
    <a:band1H>
      <a:tcTxStyle/>
      <a:tcStyle>
        <a:fill>
          <a:solidFill>
            <a:srgbClr val="CDCCCC"/>
          </a:solidFill>
        </a:fill>
      </a:tcStyle>
    </a:band1H>
    <a:band2H>
      <a:tcTxStyle/>
    </a:band2H>
    <a:band1V>
      <a:tcTxStyle/>
      <a:tcStyle>
        <a:fill>
          <a:solidFill>
            <a:srgbClr val="CDCCCC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erriweatherLight-boldItalic.fntdata"/><Relationship Id="rId42" Type="http://schemas.openxmlformats.org/officeDocument/2006/relationships/font" Target="fonts/Montserrat-bold.fntdata"/><Relationship Id="rId41" Type="http://schemas.openxmlformats.org/officeDocument/2006/relationships/font" Target="fonts/Montserrat-regular.fntdata"/><Relationship Id="rId44" Type="http://schemas.openxmlformats.org/officeDocument/2006/relationships/font" Target="fonts/Montserrat-boldItalic.fntdata"/><Relationship Id="rId43" Type="http://schemas.openxmlformats.org/officeDocument/2006/relationships/font" Target="fonts/Montserrat-italic.fntdata"/><Relationship Id="rId46" Type="http://schemas.openxmlformats.org/officeDocument/2006/relationships/font" Target="fonts/Prompt-regular.fntdata"/><Relationship Id="rId45" Type="http://schemas.openxmlformats.org/officeDocument/2006/relationships/font" Target="fonts/Vidalok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Prompt-italic.fntdata"/><Relationship Id="rId47" Type="http://schemas.openxmlformats.org/officeDocument/2006/relationships/font" Target="fonts/Prompt-bold.fntdata"/><Relationship Id="rId49" Type="http://schemas.openxmlformats.org/officeDocument/2006/relationships/font" Target="fonts/Promp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font" Target="fonts/MerriweatherLight-regular.fntdata"/><Relationship Id="rId36" Type="http://schemas.openxmlformats.org/officeDocument/2006/relationships/slide" Target="slides/slide31.xml"/><Relationship Id="rId39" Type="http://schemas.openxmlformats.org/officeDocument/2006/relationships/font" Target="fonts/MerriweatherLight-italic.fntdata"/><Relationship Id="rId38" Type="http://schemas.openxmlformats.org/officeDocument/2006/relationships/font" Target="fonts/MerriweatherLight-bold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OpenSans-bold.fntdata"/><Relationship Id="rId50" Type="http://schemas.openxmlformats.org/officeDocument/2006/relationships/font" Target="fonts/OpenSans-regular.fntdata"/><Relationship Id="rId53" Type="http://schemas.openxmlformats.org/officeDocument/2006/relationships/font" Target="fonts/OpenSans-boldItalic.fntdata"/><Relationship Id="rId52" Type="http://schemas.openxmlformats.org/officeDocument/2006/relationships/font" Target="fonts/Open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Probability of an event measures how likely the event will occur.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Observe that we use numerical values from 0 to 1 to represent the various likelihoods.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We will now learn that we can define probability and compute values for it.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9" name="Google Shape;24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Share definition of probability with students. </a:t>
            </a:r>
            <a:endParaRPr/>
          </a:p>
          <a:p>
            <a:pPr indent="0" lvl="0" marL="158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Share formula of probability.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0"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Get students to complete recap questions independently.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8" name="Google Shape;27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Get students to complete recap questions independently.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Get students to complete recap questions independently. </a:t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8" name="Google Shape;30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6" name="Google Shape;31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Read out real-world problem.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Let’s look at this real-world problem together.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Imagine you’re a factory manager at the electronic manufacturing plant, your goal is to maximize product quality while minimizing costs.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Defective products could lead to significant losses—not just in materials, but also in customer satisfaction and brand reputation.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This brings us to an important concept: Probability.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Probability helps us study the likelihood or chance of an event happening.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sp>
        <p:nvSpPr>
          <p:cNvPr id="326" name="Google Shape;326;p17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7" name="Google Shape;337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sp>
        <p:nvSpPr>
          <p:cNvPr id="338" name="Google Shape;338;p18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sp>
        <p:nvSpPr>
          <p:cNvPr id="350" name="Google Shape;350;p19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Teacher Talk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You have 15 min to independently complete the questions.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Show your workings clearly.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If you need some help, you may scan the QR code to view the solution to Question 1 and 2.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br>
              <a:rPr lang="th-TH" sz="1100">
                <a:latin typeface="Vidaloka"/>
                <a:ea typeface="Vidaloka"/>
                <a:cs typeface="Vidaloka"/>
                <a:sym typeface="Vidaloka"/>
              </a:rPr>
            </a:b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0" name="Google Shape;37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Leave the question as well as the QR code on the screen. </a:t>
            </a:r>
            <a:endParaRPr/>
          </a:p>
        </p:txBody>
      </p:sp>
      <p:sp>
        <p:nvSpPr>
          <p:cNvPr id="371" name="Google Shape;371;p21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3" name="Google Shape;38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/>
          </a:p>
        </p:txBody>
      </p:sp>
      <p:sp>
        <p:nvSpPr>
          <p:cNvPr id="384" name="Google Shape;384;p22:notes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h-TH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6" name="Google Shape;396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solution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solution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5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7" name="Google Shape;427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solution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5" name="Google Shape;44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For this lesson, a performance task will be posed to pupils.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4" name="Google Shape;454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0" lang="th-TH"/>
              <a:t>Go through Performance Task with students. </a:t>
            </a:r>
            <a:endParaRPr b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2" name="Google Shape;462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/>
              <a:t>Go through rubrics with students.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70" name="Google Shape;47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5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4" name="Google Shape;484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 sz="1100"/>
              <a:t>Instructions for Teachers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1100"/>
              <a:t>Show image: A factory showing how LEGO Minifigures are made, with electronic items moving along an assembly line. </a:t>
            </a:r>
            <a:endParaRPr b="1" sz="1100"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b="1" sz="1100"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b="1" lang="th-TH" sz="1100"/>
              <a:t>Teacher Talk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Welcome to today’s lesson on probability!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We’re going to explore how probability impacts the production of items.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To start things off, we will be looking at the production of LEGO Minifigures.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 sz="1100"/>
              <a:t>I am sure all of you are familiar with LEGO.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 i="1" sz="11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Encourage students to respond, guiding them to mention concepts like testing, quality checks, defect rates, and packaging.</a:t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Use </a:t>
            </a:r>
            <a:r>
              <a:rPr b="1" lang="th-TH"/>
              <a:t>Think Pair Share </a:t>
            </a:r>
            <a:r>
              <a:rPr b="0" lang="th-TH"/>
              <a:t>to get pupils to discuss the factors.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1" sz="1100">
              <a:solidFill>
                <a:srgbClr val="3333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 sz="1100">
                <a:solidFill>
                  <a:srgbClr val="333333"/>
                </a:solidFill>
                <a:latin typeface="Open Sans"/>
                <a:ea typeface="Open Sans"/>
                <a:cs typeface="Open Sans"/>
                <a:sym typeface="Open Sans"/>
              </a:rPr>
              <a:t>Think-Pair-Share Strategy: Students will brainstorm on their own first before turning to their partners to share. At the end, pairs will share one of their ideas with the class. </a:t>
            </a:r>
            <a:endParaRPr i="1" sz="1100">
              <a:solidFill>
                <a:srgbClr val="333333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 b="1" i="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Now that we've seen the assembly line in action, let’s brainstorm together!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What do you think happens to these Minifigures before they reach the shelves?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th-TH"/>
              <a:t>We will conduct a think-pair-share activity. **Read all the instructions off the slide.**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1" lang="th-TH"/>
              <a:t>You have 2 min to discuss with your partners.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Encourage students to respond, guiding them to mention concepts like testing, quality checks, defect rates, and packaging.</a:t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0" lang="th-TH"/>
              <a:t>Read out possible processes listed in the slide.  </a:t>
            </a:r>
            <a:endParaRPr i="0" sz="11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Based on your responses, each of these steps is critical in ensuring that only the best products make it to you, the buyer and customer.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Now, let's think about the numbers behind those processes.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th-TH"/>
              <a:t>For example, if a factory produces 1,000 Minifigures and 10% are found to be defective, how many would that be? (Allow students to calculate: 10% of 1,000 = 100 defective Minifigures.)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i="1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Each of these steps is critical in ensuring that only the best products make it to you, the consumer.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Now, let’s connect this to a real-world problem.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 </a:t>
            </a:r>
            <a:endParaRPr i="1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Instructions for Teachers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th-TH"/>
              <a:t>Read out lesson objectives. </a:t>
            </a:r>
            <a:endParaRPr i="0" sz="1100"/>
          </a:p>
          <a:p>
            <a:pPr indent="-228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4" name="Google Shape;214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th-TH"/>
              <a:t>Teacher Talk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i="1" lang="th-TH"/>
              <a:t>Understanding the probability concept on defect rates, helps factories improve their processes and ensure quality. </a:t>
            </a:r>
            <a:endParaRPr/>
          </a:p>
          <a:p>
            <a:pPr indent="0" lvl="0" marL="1587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ctrTitle"/>
          </p:nvPr>
        </p:nvSpPr>
        <p:spPr>
          <a:xfrm>
            <a:off x="1039975" y="1324500"/>
            <a:ext cx="70641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1040000" y="3377100"/>
            <a:ext cx="70641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 flipH="1">
            <a:off x="-257975" y="-72550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" name="Google Shape;13;p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4" name="Google Shape;14;p2"/>
          <p:cNvCxnSpPr/>
          <p:nvPr/>
        </p:nvCxnSpPr>
        <p:spPr>
          <a:xfrm flipH="1">
            <a:off x="6467450" y="3935375"/>
            <a:ext cx="3047400" cy="1346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3">
  <p:cSld name="CUSTOM_20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1"/>
          <p:cNvSpPr txBox="1"/>
          <p:nvPr>
            <p:ph type="title"/>
          </p:nvPr>
        </p:nvSpPr>
        <p:spPr>
          <a:xfrm>
            <a:off x="4373850" y="944250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3" name="Google Shape;93;p11"/>
          <p:cNvSpPr txBox="1"/>
          <p:nvPr>
            <p:ph idx="2" type="title"/>
          </p:nvPr>
        </p:nvSpPr>
        <p:spPr>
          <a:xfrm>
            <a:off x="2294850" y="1096650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94" name="Google Shape;94;p11"/>
          <p:cNvSpPr txBox="1"/>
          <p:nvPr>
            <p:ph idx="1" type="subTitle"/>
          </p:nvPr>
        </p:nvSpPr>
        <p:spPr>
          <a:xfrm>
            <a:off x="4373850" y="1593150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>
                <a:solidFill>
                  <a:schemeClr val="dk1"/>
                </a:solidFill>
              </a:defRPr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95" name="Google Shape;95;p11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6" name="Google Shape;96;p11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7" name="Google Shape;97;p11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8" name="Google Shape;98;p11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9" name="Google Shape;99;p11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0" name="Google Shape;100;p11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21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2"/>
          <p:cNvSpPr txBox="1"/>
          <p:nvPr>
            <p:ph type="title"/>
          </p:nvPr>
        </p:nvSpPr>
        <p:spPr>
          <a:xfrm>
            <a:off x="5310925" y="962565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03" name="Google Shape;103;p12"/>
          <p:cNvSpPr txBox="1"/>
          <p:nvPr>
            <p:ph idx="1" type="subTitle"/>
          </p:nvPr>
        </p:nvSpPr>
        <p:spPr>
          <a:xfrm>
            <a:off x="5310925" y="3400935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104" name="Google Shape;104;p12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5" name="Google Shape;105;p12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6" name="Google Shape;106;p12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7" name="Google Shape;107;p12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8" name="Google Shape;108;p12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9" name="Google Shape;109;p12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2">
  <p:cSld name="CUSTOM_10_1_1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1" name="Google Shape;111;p1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2" name="Google Shape;112;p1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3" name="Google Shape;113;p13"/>
          <p:cNvCxnSpPr/>
          <p:nvPr/>
        </p:nvCxnSpPr>
        <p:spPr>
          <a:xfrm flipH="1">
            <a:off x="6772150" y="3663450"/>
            <a:ext cx="2823300" cy="16332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3">
  <p:cSld name="CUSTOM_30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5" name="Google Shape;115;p1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6" name="Google Shape;116;p1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7" name="Google Shape;117;p14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8" name="Google Shape;118;p14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9" name="Google Shape;119;p14"/>
          <p:cNvCxnSpPr/>
          <p:nvPr/>
        </p:nvCxnSpPr>
        <p:spPr>
          <a:xfrm flipH="1">
            <a:off x="7454238" y="4053663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p14"/>
          <p:cNvCxnSpPr/>
          <p:nvPr/>
        </p:nvCxnSpPr>
        <p:spPr>
          <a:xfrm flipH="1">
            <a:off x="-237137" y="-71162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50010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18" name="Google Shape;18;p3"/>
          <p:cNvSpPr txBox="1"/>
          <p:nvPr>
            <p:ph idx="2" type="subTitle"/>
          </p:nvPr>
        </p:nvSpPr>
        <p:spPr>
          <a:xfrm>
            <a:off x="50010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0" name="Google Shape;20;p3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3"/>
          <p:cNvSpPr txBox="1"/>
          <p:nvPr>
            <p:ph idx="5" type="subTitle"/>
          </p:nvPr>
        </p:nvSpPr>
        <p:spPr>
          <a:xfrm>
            <a:off x="50010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2" name="Google Shape;22;p3"/>
          <p:cNvSpPr txBox="1"/>
          <p:nvPr>
            <p:ph idx="6" type="subTitle"/>
          </p:nvPr>
        </p:nvSpPr>
        <p:spPr>
          <a:xfrm>
            <a:off x="500100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24" name="Google Shape;24;p3"/>
          <p:cNvSpPr txBox="1"/>
          <p:nvPr>
            <p:ph idx="8" type="subTitle"/>
          </p:nvPr>
        </p:nvSpPr>
        <p:spPr>
          <a:xfrm>
            <a:off x="1655250" y="4036125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6" name="Google Shape;26;p3"/>
          <p:cNvSpPr txBox="1"/>
          <p:nvPr>
            <p:ph idx="13" type="title"/>
          </p:nvPr>
        </p:nvSpPr>
        <p:spPr>
          <a:xfrm>
            <a:off x="57244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5" type="title"/>
          </p:nvPr>
        </p:nvSpPr>
        <p:spPr>
          <a:xfrm>
            <a:off x="572445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38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None/>
              <a:defRPr sz="4000">
                <a:solidFill>
                  <a:schemeClr val="dk2"/>
                </a:solidFill>
              </a:defRPr>
            </a:lvl9pPr>
          </a:lstStyle>
          <a:p/>
        </p:txBody>
      </p:sp>
      <p:cxnSp>
        <p:nvCxnSpPr>
          <p:cNvPr id="29" name="Google Shape;29;p3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3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 txBox="1"/>
          <p:nvPr>
            <p:ph type="title"/>
          </p:nvPr>
        </p:nvSpPr>
        <p:spPr>
          <a:xfrm>
            <a:off x="2714550" y="2366272"/>
            <a:ext cx="37149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  <a:defRPr sz="5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3" name="Google Shape;33;p4"/>
          <p:cNvSpPr txBox="1"/>
          <p:nvPr>
            <p:ph idx="2" type="title"/>
          </p:nvPr>
        </p:nvSpPr>
        <p:spPr>
          <a:xfrm>
            <a:off x="3746550" y="1339163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34" name="Google Shape;34;p4"/>
          <p:cNvSpPr txBox="1"/>
          <p:nvPr>
            <p:ph idx="1" type="subTitle"/>
          </p:nvPr>
        </p:nvSpPr>
        <p:spPr>
          <a:xfrm>
            <a:off x="2291400" y="3076675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35" name="Google Shape;35;p4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" name="Google Shape;36;p4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7" name="Google Shape;37;p4"/>
          <p:cNvCxnSpPr/>
          <p:nvPr/>
        </p:nvCxnSpPr>
        <p:spPr>
          <a:xfrm flipH="1">
            <a:off x="7948925" y="3979775"/>
            <a:ext cx="1378500" cy="1236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" name="Google Shape;38;p4"/>
          <p:cNvCxnSpPr/>
          <p:nvPr/>
        </p:nvCxnSpPr>
        <p:spPr>
          <a:xfrm flipH="1">
            <a:off x="-112875" y="-88700"/>
            <a:ext cx="1418700" cy="10644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Title and text 3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1043725" y="922567"/>
            <a:ext cx="3123000" cy="22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043725" y="3360938"/>
            <a:ext cx="3013500" cy="78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cxnSp>
        <p:nvCxnSpPr>
          <p:cNvPr id="42" name="Google Shape;42;p5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3" name="Google Shape;43;p5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" name="Google Shape;44;p5"/>
          <p:cNvCxnSpPr/>
          <p:nvPr/>
        </p:nvCxnSpPr>
        <p:spPr>
          <a:xfrm>
            <a:off x="5322650" y="-80625"/>
            <a:ext cx="4005000" cy="20073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2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idx="1" type="subTitle"/>
          </p:nvPr>
        </p:nvSpPr>
        <p:spPr>
          <a:xfrm>
            <a:off x="3509000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2" type="subTitle"/>
          </p:nvPr>
        </p:nvSpPr>
        <p:spPr>
          <a:xfrm>
            <a:off x="35090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3" type="subTitle"/>
          </p:nvPr>
        </p:nvSpPr>
        <p:spPr>
          <a:xfrm>
            <a:off x="95302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49" name="Google Shape;49;p6"/>
          <p:cNvSpPr txBox="1"/>
          <p:nvPr>
            <p:ph idx="4" type="subTitle"/>
          </p:nvPr>
        </p:nvSpPr>
        <p:spPr>
          <a:xfrm>
            <a:off x="95312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idx="5" type="subTitle"/>
          </p:nvPr>
        </p:nvSpPr>
        <p:spPr>
          <a:xfrm>
            <a:off x="6064875" y="16938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1" name="Google Shape;51;p6"/>
          <p:cNvSpPr txBox="1"/>
          <p:nvPr>
            <p:ph idx="6" type="subTitle"/>
          </p:nvPr>
        </p:nvSpPr>
        <p:spPr>
          <a:xfrm>
            <a:off x="6064875" y="21100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type="title"/>
          </p:nvPr>
        </p:nvSpPr>
        <p:spPr>
          <a:xfrm>
            <a:off x="1244250" y="445025"/>
            <a:ext cx="6655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>
                <a:latin typeface="Merriweather Light"/>
                <a:ea typeface="Merriweather Light"/>
                <a:cs typeface="Merriweather Light"/>
                <a:sym typeface="Merriweather Light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7" type="subTitle"/>
          </p:nvPr>
        </p:nvSpPr>
        <p:spPr>
          <a:xfrm>
            <a:off x="3509000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4" name="Google Shape;54;p6"/>
          <p:cNvSpPr txBox="1"/>
          <p:nvPr>
            <p:ph idx="8" type="subTitle"/>
          </p:nvPr>
        </p:nvSpPr>
        <p:spPr>
          <a:xfrm>
            <a:off x="35090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6"/>
          <p:cNvSpPr txBox="1"/>
          <p:nvPr>
            <p:ph idx="9" type="subTitle"/>
          </p:nvPr>
        </p:nvSpPr>
        <p:spPr>
          <a:xfrm>
            <a:off x="95302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6" name="Google Shape;56;p6"/>
          <p:cNvSpPr txBox="1"/>
          <p:nvPr>
            <p:ph idx="13" type="subTitle"/>
          </p:nvPr>
        </p:nvSpPr>
        <p:spPr>
          <a:xfrm>
            <a:off x="95312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4" type="subTitle"/>
          </p:nvPr>
        </p:nvSpPr>
        <p:spPr>
          <a:xfrm>
            <a:off x="6064875" y="3398751"/>
            <a:ext cx="21261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Vidaloka"/>
              <a:buNone/>
              <a:defRPr sz="2400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9pPr>
          </a:lstStyle>
          <a:p/>
        </p:txBody>
      </p:sp>
      <p:sp>
        <p:nvSpPr>
          <p:cNvPr id="58" name="Google Shape;58;p6"/>
          <p:cNvSpPr txBox="1"/>
          <p:nvPr>
            <p:ph idx="15" type="subTitle"/>
          </p:nvPr>
        </p:nvSpPr>
        <p:spPr>
          <a:xfrm>
            <a:off x="6064875" y="3814949"/>
            <a:ext cx="2126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59" name="Google Shape;59;p6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0" name="Google Shape;60;p6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1" name="Google Shape;61;p6"/>
          <p:cNvCxnSpPr/>
          <p:nvPr/>
        </p:nvCxnSpPr>
        <p:spPr>
          <a:xfrm>
            <a:off x="-250225" y="4076450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6"/>
          <p:cNvCxnSpPr/>
          <p:nvPr/>
        </p:nvCxnSpPr>
        <p:spPr>
          <a:xfrm>
            <a:off x="7441150" y="-48375"/>
            <a:ext cx="1926900" cy="11610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7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5" name="Google Shape;65;p7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6" name="Google Shape;66;p7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7"/>
          <p:cNvSpPr txBox="1"/>
          <p:nvPr>
            <p:ph idx="11" type="ftr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h-TH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2">
  <p:cSld name="SECTION_HEADER_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8"/>
          <p:cNvSpPr txBox="1"/>
          <p:nvPr>
            <p:ph type="title"/>
          </p:nvPr>
        </p:nvSpPr>
        <p:spPr>
          <a:xfrm>
            <a:off x="4956100" y="2467375"/>
            <a:ext cx="24753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71" name="Google Shape;71;p8"/>
          <p:cNvSpPr txBox="1"/>
          <p:nvPr>
            <p:ph idx="2" type="title"/>
          </p:nvPr>
        </p:nvSpPr>
        <p:spPr>
          <a:xfrm>
            <a:off x="4956100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70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b="1" sz="6000"/>
            </a:lvl9pPr>
          </a:lstStyle>
          <a:p/>
        </p:txBody>
      </p:sp>
      <p:sp>
        <p:nvSpPr>
          <p:cNvPr id="72" name="Google Shape;72;p8"/>
          <p:cNvSpPr txBox="1"/>
          <p:nvPr>
            <p:ph idx="1" type="subTitle"/>
          </p:nvPr>
        </p:nvSpPr>
        <p:spPr>
          <a:xfrm>
            <a:off x="4956100" y="3116275"/>
            <a:ext cx="2475300" cy="62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4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73" name="Google Shape;73;p8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4" name="Google Shape;74;p8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" name="Google Shape;75;p8"/>
          <p:cNvCxnSpPr/>
          <p:nvPr/>
        </p:nvCxnSpPr>
        <p:spPr>
          <a:xfrm>
            <a:off x="-209600" y="2402450"/>
            <a:ext cx="3144300" cy="2789700"/>
          </a:xfrm>
          <a:prstGeom prst="curvedConnector3">
            <a:avLst>
              <a:gd fmla="val 50000" name="adj1"/>
            </a:avLst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17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9"/>
          <p:cNvSpPr txBox="1"/>
          <p:nvPr>
            <p:ph type="title"/>
          </p:nvPr>
        </p:nvSpPr>
        <p:spPr>
          <a:xfrm>
            <a:off x="1877475" y="445025"/>
            <a:ext cx="53892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8" name="Google Shape;78;p9"/>
          <p:cNvSpPr txBox="1"/>
          <p:nvPr>
            <p:ph idx="1" type="subTitle"/>
          </p:nvPr>
        </p:nvSpPr>
        <p:spPr>
          <a:xfrm>
            <a:off x="32267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79" name="Google Shape;79;p9"/>
          <p:cNvSpPr txBox="1"/>
          <p:nvPr>
            <p:ph idx="2" type="subTitle"/>
          </p:nvPr>
        </p:nvSpPr>
        <p:spPr>
          <a:xfrm>
            <a:off x="32267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9"/>
          <p:cNvSpPr txBox="1"/>
          <p:nvPr>
            <p:ph idx="3" type="subTitle"/>
          </p:nvPr>
        </p:nvSpPr>
        <p:spPr>
          <a:xfrm>
            <a:off x="719108" y="1405390"/>
            <a:ext cx="2486100" cy="40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81" name="Google Shape;81;p9"/>
          <p:cNvSpPr txBox="1"/>
          <p:nvPr>
            <p:ph idx="4" type="subTitle"/>
          </p:nvPr>
        </p:nvSpPr>
        <p:spPr>
          <a:xfrm>
            <a:off x="719108" y="180641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9"/>
          <p:cNvSpPr txBox="1"/>
          <p:nvPr>
            <p:ph idx="5" type="subTitle"/>
          </p:nvPr>
        </p:nvSpPr>
        <p:spPr>
          <a:xfrm>
            <a:off x="32267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83" name="Google Shape;83;p9"/>
          <p:cNvSpPr txBox="1"/>
          <p:nvPr>
            <p:ph idx="6" type="subTitle"/>
          </p:nvPr>
        </p:nvSpPr>
        <p:spPr>
          <a:xfrm>
            <a:off x="322670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9"/>
          <p:cNvSpPr txBox="1"/>
          <p:nvPr>
            <p:ph idx="7" type="subTitle"/>
          </p:nvPr>
        </p:nvSpPr>
        <p:spPr>
          <a:xfrm>
            <a:off x="719108" y="3171118"/>
            <a:ext cx="2486100" cy="46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400">
                <a:latin typeface="Vidaloka"/>
                <a:ea typeface="Vidaloka"/>
                <a:cs typeface="Vidaloka"/>
                <a:sym typeface="Vidaloka"/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b="1" sz="2100"/>
            </a:lvl9pPr>
          </a:lstStyle>
          <a:p/>
        </p:txBody>
      </p:sp>
      <p:sp>
        <p:nvSpPr>
          <p:cNvPr id="85" name="Google Shape;85;p9"/>
          <p:cNvSpPr txBox="1"/>
          <p:nvPr>
            <p:ph idx="8" type="subTitle"/>
          </p:nvPr>
        </p:nvSpPr>
        <p:spPr>
          <a:xfrm>
            <a:off x="719158" y="3565487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86" name="Google Shape;86;p9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87" name="Google Shape;87;p9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0"/>
          <p:cNvCxnSpPr/>
          <p:nvPr/>
        </p:nvCxnSpPr>
        <p:spPr>
          <a:xfrm>
            <a:off x="-72550" y="487745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0" name="Google Shape;90;p10"/>
          <p:cNvCxnSpPr/>
          <p:nvPr/>
        </p:nvCxnSpPr>
        <p:spPr>
          <a:xfrm>
            <a:off x="-72550" y="274100"/>
            <a:ext cx="92874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  <a:defRPr b="0" i="0" sz="30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  <a:defRPr b="0" i="1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5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  <a:defRPr b="0" i="0" sz="18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●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■"/>
              <a:defRPr b="0" i="0" sz="1400" u="none" cap="none" strike="noStrike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22.png"/><Relationship Id="rId5" Type="http://schemas.openxmlformats.org/officeDocument/2006/relationships/image" Target="../media/image1.png"/><Relationship Id="rId6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20.png"/><Relationship Id="rId7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4.png"/><Relationship Id="rId5" Type="http://schemas.openxmlformats.org/officeDocument/2006/relationships/image" Target="../media/image7.png"/><Relationship Id="rId6" Type="http://schemas.openxmlformats.org/officeDocument/2006/relationships/image" Target="../media/image1.png"/><Relationship Id="rId7" Type="http://schemas.openxmlformats.org/officeDocument/2006/relationships/image" Target="../media/image26.png"/><Relationship Id="rId8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Relationship Id="rId4" Type="http://schemas.openxmlformats.org/officeDocument/2006/relationships/image" Target="../media/image7.png"/><Relationship Id="rId9" Type="http://schemas.openxmlformats.org/officeDocument/2006/relationships/image" Target="../media/image14.png"/><Relationship Id="rId5" Type="http://schemas.openxmlformats.org/officeDocument/2006/relationships/image" Target="../media/image1.png"/><Relationship Id="rId6" Type="http://schemas.openxmlformats.org/officeDocument/2006/relationships/image" Target="../media/image24.png"/><Relationship Id="rId7" Type="http://schemas.openxmlformats.org/officeDocument/2006/relationships/image" Target="../media/image30.png"/><Relationship Id="rId8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Relationship Id="rId4" Type="http://schemas.openxmlformats.org/officeDocument/2006/relationships/image" Target="../media/image3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png"/><Relationship Id="rId4" Type="http://schemas.openxmlformats.org/officeDocument/2006/relationships/image" Target="../media/image3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Relationship Id="rId4" Type="http://schemas.openxmlformats.org/officeDocument/2006/relationships/image" Target="../media/image38.png"/><Relationship Id="rId5" Type="http://schemas.openxmlformats.org/officeDocument/2006/relationships/image" Target="../media/image7.png"/><Relationship Id="rId6" Type="http://schemas.openxmlformats.org/officeDocument/2006/relationships/image" Target="../media/image3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Relationship Id="rId4" Type="http://schemas.openxmlformats.org/officeDocument/2006/relationships/image" Target="../media/image25.png"/><Relationship Id="rId5" Type="http://schemas.openxmlformats.org/officeDocument/2006/relationships/image" Target="../media/image7.png"/><Relationship Id="rId6" Type="http://schemas.openxmlformats.org/officeDocument/2006/relationships/image" Target="../media/image3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1.png"/><Relationship Id="rId4" Type="http://schemas.openxmlformats.org/officeDocument/2006/relationships/image" Target="../media/image34.png"/><Relationship Id="rId5" Type="http://schemas.openxmlformats.org/officeDocument/2006/relationships/image" Target="../media/image7.png"/><Relationship Id="rId6" Type="http://schemas.openxmlformats.org/officeDocument/2006/relationships/image" Target="../media/image2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1.jpg"/><Relationship Id="rId4" Type="http://schemas.openxmlformats.org/officeDocument/2006/relationships/image" Target="../media/image1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21.jpg"/><Relationship Id="rId4" Type="http://schemas.openxmlformats.org/officeDocument/2006/relationships/image" Target="../media/image1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9.png"/><Relationship Id="rId4" Type="http://schemas.openxmlformats.org/officeDocument/2006/relationships/image" Target="../media/image1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2.jp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002060"/>
            </a:gs>
            <a:gs pos="100000">
              <a:schemeClr val="lt1"/>
            </a:gs>
          </a:gsLst>
          <a:lin ang="16200000" scaled="0"/>
        </a:gra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5"/>
          <p:cNvSpPr txBox="1"/>
          <p:nvPr>
            <p:ph type="ctrTitle"/>
          </p:nvPr>
        </p:nvSpPr>
        <p:spPr>
          <a:xfrm>
            <a:off x="464687" y="952163"/>
            <a:ext cx="8104025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b="1" lang="th-TH">
                <a:latin typeface="Prompt"/>
                <a:ea typeface="Prompt"/>
                <a:cs typeface="Prompt"/>
                <a:sym typeface="Prompt"/>
              </a:rPr>
              <a:t>ความน่าจะเป็น</a:t>
            </a:r>
            <a:endParaRPr/>
          </a:p>
        </p:txBody>
      </p:sp>
      <p:sp>
        <p:nvSpPr>
          <p:cNvPr id="126" name="Google Shape;126;p15"/>
          <p:cNvSpPr txBox="1"/>
          <p:nvPr/>
        </p:nvSpPr>
        <p:spPr>
          <a:xfrm>
            <a:off x="-16476" y="2927528"/>
            <a:ext cx="9143999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สถานการณ์ปัญหาชีวิตจริง (Real-World Problem) </a:t>
            </a:r>
            <a:endParaRPr/>
          </a:p>
        </p:txBody>
      </p:sp>
      <p:pic>
        <p:nvPicPr>
          <p:cNvPr descr="A blue and black logo&#10;&#10;Description automatically generated" id="127" name="Google Shape;127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2854" y="24355"/>
            <a:ext cx="1084669" cy="205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24"/>
          <p:cNvGrpSpPr/>
          <p:nvPr/>
        </p:nvGrpSpPr>
        <p:grpSpPr>
          <a:xfrm>
            <a:off x="239790" y="1639306"/>
            <a:ext cx="8748808" cy="1718780"/>
            <a:chOff x="889885" y="461557"/>
            <a:chExt cx="7481248" cy="1718780"/>
          </a:xfrm>
        </p:grpSpPr>
        <p:cxnSp>
          <p:nvCxnSpPr>
            <p:cNvPr id="228" name="Google Shape;228;p24"/>
            <p:cNvCxnSpPr/>
            <p:nvPr/>
          </p:nvCxnSpPr>
          <p:spPr>
            <a:xfrm>
              <a:off x="1435008" y="1611612"/>
              <a:ext cx="6424246" cy="0"/>
            </a:xfrm>
            <a:prstGeom prst="straightConnector1">
              <a:avLst/>
            </a:prstGeom>
            <a:noFill/>
            <a:ln cap="flat" cmpd="sng" w="9525">
              <a:solidFill>
                <a:srgbClr val="3D3230"/>
              </a:solidFill>
              <a:prstDash val="solid"/>
              <a:round/>
              <a:headEnd len="med" w="med" type="triangle"/>
              <a:tailEnd len="med" w="med" type="triangle"/>
            </a:ln>
          </p:spPr>
        </p:cxnSp>
        <p:sp>
          <p:nvSpPr>
            <p:cNvPr id="229" name="Google Shape;229;p24"/>
            <p:cNvSpPr txBox="1"/>
            <p:nvPr/>
          </p:nvSpPr>
          <p:spPr>
            <a:xfrm>
              <a:off x="973873" y="1237061"/>
              <a:ext cx="1778056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ไม่มีโอกาสเกิดขึ้น </a:t>
              </a:r>
              <a:endParaRPr b="0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0" name="Google Shape;230;p24"/>
            <p:cNvSpPr txBox="1"/>
            <p:nvPr/>
          </p:nvSpPr>
          <p:spPr>
            <a:xfrm>
              <a:off x="4377844" y="1231057"/>
              <a:ext cx="1090246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50:50 </a:t>
              </a:r>
              <a:endParaRPr b="0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1" name="Google Shape;231;p24"/>
            <p:cNvSpPr txBox="1"/>
            <p:nvPr/>
          </p:nvSpPr>
          <p:spPr>
            <a:xfrm>
              <a:off x="2208836" y="1229222"/>
              <a:ext cx="2289400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ค่อนข้างไม่มีโอกาสเกิดขึ้น</a:t>
              </a:r>
              <a:endParaRPr b="0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2" name="Google Shape;232;p24"/>
            <p:cNvSpPr txBox="1"/>
            <p:nvPr/>
          </p:nvSpPr>
          <p:spPr>
            <a:xfrm>
              <a:off x="889885" y="1711159"/>
              <a:ext cx="1090246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0 </a:t>
              </a:r>
              <a:endParaRPr b="1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3" name="Google Shape;233;p24"/>
            <p:cNvSpPr txBox="1"/>
            <p:nvPr/>
          </p:nvSpPr>
          <p:spPr>
            <a:xfrm>
              <a:off x="7273633" y="1653614"/>
              <a:ext cx="1090246" cy="3385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1 </a:t>
              </a:r>
              <a:endParaRPr b="1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4" name="Google Shape;234;p24"/>
            <p:cNvSpPr txBox="1"/>
            <p:nvPr/>
          </p:nvSpPr>
          <p:spPr>
            <a:xfrm>
              <a:off x="4434534" y="1626980"/>
              <a:ext cx="507023" cy="553357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235" name="Google Shape;235;p24"/>
            <p:cNvSpPr txBox="1"/>
            <p:nvPr/>
          </p:nvSpPr>
          <p:spPr>
            <a:xfrm>
              <a:off x="973873" y="461557"/>
              <a:ext cx="7397260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8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เราสามารถแสดงแผนภาพโอกาสของเหตุการณ์หรือความน่าจะเป็นที่จะเกิดขึ้น ได้ดังนี้</a:t>
              </a:r>
              <a:endParaRPr b="0" i="0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</p:grpSp>
      <p:grpSp>
        <p:nvGrpSpPr>
          <p:cNvPr id="236" name="Google Shape;236;p24"/>
          <p:cNvGrpSpPr/>
          <p:nvPr/>
        </p:nvGrpSpPr>
        <p:grpSpPr>
          <a:xfrm>
            <a:off x="239790" y="3617238"/>
            <a:ext cx="5553603" cy="830997"/>
            <a:chOff x="239790" y="2417893"/>
            <a:chExt cx="5553603" cy="830997"/>
          </a:xfrm>
        </p:grpSpPr>
        <p:sp>
          <p:nvSpPr>
            <p:cNvPr id="237" name="Google Shape;237;p24"/>
            <p:cNvSpPr txBox="1"/>
            <p:nvPr/>
          </p:nvSpPr>
          <p:spPr>
            <a:xfrm>
              <a:off x="239790" y="2541005"/>
              <a:ext cx="1774385" cy="5847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เหตุการณ์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ที่เป็นไปไม่ได้</a:t>
              </a:r>
              <a:endParaRPr b="1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sp>
          <p:nvSpPr>
            <p:cNvPr id="238" name="Google Shape;238;p24"/>
            <p:cNvSpPr txBox="1"/>
            <p:nvPr/>
          </p:nvSpPr>
          <p:spPr>
            <a:xfrm>
              <a:off x="3316021" y="2417893"/>
              <a:ext cx="2477372" cy="83099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โอกาสของเหตุการณ์ที่จะเกิดขึ้นหรือไม่เกิดขึ้น</a:t>
              </a:r>
              <a:endParaRPr/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rPr>
                <a:t>มีค่าเท่ากัน</a:t>
              </a:r>
              <a:endParaRPr b="1" i="0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endParaRPr>
            </a:p>
          </p:txBody>
        </p:sp>
        <p:cxnSp>
          <p:nvCxnSpPr>
            <p:cNvPr id="239" name="Google Shape;239;p24"/>
            <p:cNvCxnSpPr/>
            <p:nvPr/>
          </p:nvCxnSpPr>
          <p:spPr>
            <a:xfrm rot="10800000">
              <a:off x="2051537" y="2745132"/>
              <a:ext cx="1227122" cy="0"/>
            </a:xfrm>
            <a:prstGeom prst="straightConnector1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med" w="med" type="triangle"/>
            </a:ln>
          </p:spPr>
        </p:cxnSp>
      </p:grpSp>
      <p:sp>
        <p:nvSpPr>
          <p:cNvPr id="240" name="Google Shape;240;p24"/>
          <p:cNvSpPr txBox="1"/>
          <p:nvPr/>
        </p:nvSpPr>
        <p:spPr>
          <a:xfrm>
            <a:off x="1073605" y="513641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Checkpoint</a:t>
            </a:r>
            <a:endParaRPr/>
          </a:p>
        </p:txBody>
      </p:sp>
      <p:pic>
        <p:nvPicPr>
          <p:cNvPr descr="Checkpoint Generic Outline Color icon" id="241" name="Google Shape;241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3" name="Google Shape;243;p24"/>
          <p:cNvCxnSpPr/>
          <p:nvPr/>
        </p:nvCxnSpPr>
        <p:spPr>
          <a:xfrm>
            <a:off x="6030097" y="3944477"/>
            <a:ext cx="1362832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244" name="Google Shape;244;p24"/>
          <p:cNvSpPr txBox="1"/>
          <p:nvPr/>
        </p:nvSpPr>
        <p:spPr>
          <a:xfrm>
            <a:off x="4817788" y="2402473"/>
            <a:ext cx="267729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ค่อนข้างมีโอกาสเกิดขึ้น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5" name="Google Shape;245;p24"/>
          <p:cNvSpPr txBox="1"/>
          <p:nvPr/>
        </p:nvSpPr>
        <p:spPr>
          <a:xfrm>
            <a:off x="6859975" y="2400560"/>
            <a:ext cx="267729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มีโอกาสเกิดขึ้นแน่นอน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46" name="Google Shape;246;p24"/>
          <p:cNvSpPr txBox="1"/>
          <p:nvPr/>
        </p:nvSpPr>
        <p:spPr>
          <a:xfrm>
            <a:off x="7392929" y="3740350"/>
            <a:ext cx="1774385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เหตุการณ์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ที่เป็นไปได้</a:t>
            </a:r>
            <a:endParaRPr b="1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5"/>
          <p:cNvSpPr/>
          <p:nvPr/>
        </p:nvSpPr>
        <p:spPr>
          <a:xfrm>
            <a:off x="102748" y="1636529"/>
            <a:ext cx="8932985" cy="996461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ความน่าจะเป็นของเหตุการณ์ที่ได้จากการทดลองมักจะไม่คงที่</a:t>
            </a:r>
            <a:endParaRPr b="0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และขึ้นอยู่กับผลการทดลองจริงที่ได้ดำเนินการทดลอง</a:t>
            </a:r>
            <a:endParaRPr b="0" i="0" sz="20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52" name="Google Shape;252;p25"/>
          <p:cNvSpPr txBox="1"/>
          <p:nvPr/>
        </p:nvSpPr>
        <p:spPr>
          <a:xfrm>
            <a:off x="1073605" y="513641"/>
            <a:ext cx="596236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Checkpoint</a:t>
            </a:r>
            <a:endParaRPr/>
          </a:p>
        </p:txBody>
      </p:sp>
      <p:pic>
        <p:nvPicPr>
          <p:cNvPr descr="Checkpoint Generic Outline Color icon" id="253" name="Google Shape;253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sp>
        <p:nvSpPr>
          <p:cNvPr id="254" name="Google Shape;254;p25"/>
          <p:cNvSpPr txBox="1"/>
          <p:nvPr/>
        </p:nvSpPr>
        <p:spPr>
          <a:xfrm>
            <a:off x="906950" y="2620989"/>
            <a:ext cx="7324579" cy="1037528"/>
          </a:xfrm>
          <a:prstGeom prst="rect">
            <a:avLst/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255" name="Google Shape;255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6" name="Google Shape;256;p25"/>
          <p:cNvGrpSpPr/>
          <p:nvPr/>
        </p:nvGrpSpPr>
        <p:grpSpPr>
          <a:xfrm>
            <a:off x="180533" y="3754394"/>
            <a:ext cx="8777417" cy="1026910"/>
            <a:chOff x="180533" y="3754394"/>
            <a:chExt cx="8777417" cy="1026910"/>
          </a:xfrm>
        </p:grpSpPr>
        <p:grpSp>
          <p:nvGrpSpPr>
            <p:cNvPr id="257" name="Google Shape;257;p25"/>
            <p:cNvGrpSpPr/>
            <p:nvPr/>
          </p:nvGrpSpPr>
          <p:grpSpPr>
            <a:xfrm>
              <a:off x="1073605" y="3754394"/>
              <a:ext cx="6701038" cy="989438"/>
              <a:chOff x="1118978" y="3769949"/>
              <a:chExt cx="6701038" cy="989438"/>
            </a:xfrm>
          </p:grpSpPr>
          <p:sp>
            <p:nvSpPr>
              <p:cNvPr id="258" name="Google Shape;258;p25"/>
              <p:cNvSpPr txBox="1"/>
              <p:nvPr/>
            </p:nvSpPr>
            <p:spPr>
              <a:xfrm>
                <a:off x="1118978" y="3769949"/>
                <a:ext cx="2227385" cy="989438"/>
              </a:xfrm>
              <a:prstGeom prst="rect">
                <a:avLst/>
              </a:prstGeom>
              <a:blipFill rotWithShape="1">
                <a:blip r:embed="rId6">
                  <a:alphaModFix/>
                </a:blip>
                <a:stretch>
                  <a:fillRect b="0" l="0" r="0" t="0"/>
                </a:stretch>
              </a:blipFill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0" lang="th-TH" sz="1400" u="none" cap="none" strike="noStrike">
                    <a:latin typeface="Arial"/>
                    <a:ea typeface="Arial"/>
                    <a:cs typeface="Arial"/>
                    <a:sym typeface="Arial"/>
                  </a:rPr>
                  <a:t> </a:t>
                </a:r>
                <a:endParaRPr/>
              </a:p>
            </p:txBody>
          </p:sp>
          <p:sp>
            <p:nvSpPr>
              <p:cNvPr id="259" name="Google Shape;259;p25"/>
              <p:cNvSpPr txBox="1"/>
              <p:nvPr/>
            </p:nvSpPr>
            <p:spPr>
              <a:xfrm>
                <a:off x="3596475" y="3932741"/>
                <a:ext cx="4223541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0" i="1" lang="th-TH" sz="1600" u="none" cap="none" strike="noStrike">
                    <a:solidFill>
                      <a:srgbClr val="000000"/>
                    </a:solidFill>
                    <a:latin typeface="Prompt"/>
                    <a:ea typeface="Prompt"/>
                    <a:cs typeface="Prompt"/>
                    <a:sym typeface="Prompt"/>
                  </a:rPr>
                  <a:t>เมื่อ n(E)  คือจำนวนเหตุการณ์ที่สนใจ</a:t>
                </a:r>
                <a:endParaRPr b="0" i="1" sz="1600" u="none" cap="none" strike="noStrike">
                  <a:solidFill>
                    <a:srgbClr val="000000"/>
                  </a:solidFill>
                  <a:latin typeface="Prompt"/>
                  <a:ea typeface="Prompt"/>
                  <a:cs typeface="Prompt"/>
                  <a:sym typeface="Prompt"/>
                </a:endParaRPr>
              </a:p>
            </p:txBody>
          </p:sp>
        </p:grpSp>
        <p:sp>
          <p:nvSpPr>
            <p:cNvPr id="260" name="Google Shape;260;p25"/>
            <p:cNvSpPr/>
            <p:nvPr/>
          </p:nvSpPr>
          <p:spPr>
            <a:xfrm>
              <a:off x="180533" y="3754394"/>
              <a:ext cx="8777417" cy="1026910"/>
            </a:xfrm>
            <a:prstGeom prst="rect">
              <a:avLst/>
            </a:prstGeom>
            <a:noFill/>
            <a:ln cap="flat" cmpd="sng" w="254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61" name="Google Shape;261;p25"/>
          <p:cNvSpPr txBox="1"/>
          <p:nvPr/>
        </p:nvSpPr>
        <p:spPr>
          <a:xfrm>
            <a:off x="3551102" y="4315131"/>
            <a:ext cx="5022613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เมื่อ n(S)  คือจำนวนผลลัพธ์ที่สามารถเกิดขึ้นได้ทั้งหมด</a:t>
            </a:r>
            <a:endParaRPr b="0" i="1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eckpoint Generic Outline Color icon" id="266" name="Google Shape;266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6"/>
          <p:cNvSpPr txBox="1"/>
          <p:nvPr/>
        </p:nvSpPr>
        <p:spPr>
          <a:xfrm>
            <a:off x="931151" y="824064"/>
            <a:ext cx="380336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4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ความน่าจะเป็น</a:t>
            </a:r>
            <a:endParaRPr b="0" i="0" sz="4000" u="sng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68" name="Google Shape;268;p26"/>
          <p:cNvSpPr txBox="1"/>
          <p:nvPr/>
        </p:nvSpPr>
        <p:spPr>
          <a:xfrm>
            <a:off x="1214282" y="-110266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sp>
        <p:nvSpPr>
          <p:cNvPr id="269" name="Google Shape;269;p26"/>
          <p:cNvSpPr/>
          <p:nvPr/>
        </p:nvSpPr>
        <p:spPr>
          <a:xfrm>
            <a:off x="-2404" y="1523956"/>
            <a:ext cx="6867396" cy="1050482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ในการประชุมวิชาการนานาชาติมีนักเรียนจำนวน 315 คน ที่เข้าร่วมในการประชุม โดยมีนักเรียน 6 คน เป็นคนญี่ปุ่น หากทำการสุ่มนักเรียนมา 1 คน จงหาความน่าจะเป็นที่สุ่มนักเรียนที่ไม่ใช่คนญี่ปุ่น</a:t>
            </a:r>
            <a:endParaRPr b="0" i="0" sz="1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70" name="Google Shape;270;p26"/>
          <p:cNvSpPr txBox="1"/>
          <p:nvPr/>
        </p:nvSpPr>
        <p:spPr>
          <a:xfrm>
            <a:off x="6812840" y="715103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1" name="Google Shape;271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2840" y="1084435"/>
            <a:ext cx="2095082" cy="3559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26"/>
          <p:cNvSpPr/>
          <p:nvPr/>
        </p:nvSpPr>
        <p:spPr>
          <a:xfrm>
            <a:off x="1608105" y="2531441"/>
            <a:ext cx="3943722" cy="863186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จำนวนนักเรียนทั้งหมด = </a:t>
            </a:r>
            <a:r>
              <a:rPr b="0" i="0" lang="th-TH" sz="1800" u="sng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315</a:t>
            </a:r>
            <a:r>
              <a:rPr b="0" i="0" lang="th-TH" sz="1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คน</a:t>
            </a:r>
            <a:endParaRPr b="0" i="0" sz="1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         นักเรียนญี่ปุ่น =   </a:t>
            </a:r>
            <a:r>
              <a:rPr b="0" i="0" lang="th-TH" sz="1800" u="sng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6</a:t>
            </a:r>
            <a:r>
              <a:rPr b="0" i="0" lang="th-TH" sz="1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คน</a:t>
            </a:r>
            <a:endParaRPr b="0" i="0" sz="18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274" name="Google Shape;274;p26"/>
          <p:cNvSpPr txBox="1"/>
          <p:nvPr/>
        </p:nvSpPr>
        <p:spPr>
          <a:xfrm>
            <a:off x="347092" y="3351947"/>
            <a:ext cx="7300742" cy="1461426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275" name="Google Shape;275;p2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923756" y="1244601"/>
            <a:ext cx="1847850" cy="75081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eckpoint Generic Outline Color icon" id="280" name="Google Shape;280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 txBox="1"/>
          <p:nvPr/>
        </p:nvSpPr>
        <p:spPr>
          <a:xfrm>
            <a:off x="1117787" y="-86820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sp>
        <p:nvSpPr>
          <p:cNvPr id="282" name="Google Shape;282;p27"/>
          <p:cNvSpPr/>
          <p:nvPr/>
        </p:nvSpPr>
        <p:spPr>
          <a:xfrm>
            <a:off x="90440" y="1558259"/>
            <a:ext cx="6815244" cy="1997113"/>
          </a:xfrm>
          <a:prstGeom prst="roundRect">
            <a:avLst>
              <a:gd fmla="val 16667" name="adj"/>
            </a:avLst>
          </a:prstGeom>
          <a:blipFill rotWithShape="1">
            <a:blip r:embed="rId4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83" name="Google Shape;283;p27"/>
          <p:cNvSpPr txBox="1"/>
          <p:nvPr/>
        </p:nvSpPr>
        <p:spPr>
          <a:xfrm>
            <a:off x="6853972" y="821531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84" name="Google Shape;284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58478" y="1203563"/>
            <a:ext cx="2095082" cy="3559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7"/>
          <p:cNvSpPr/>
          <p:nvPr/>
        </p:nvSpPr>
        <p:spPr>
          <a:xfrm>
            <a:off x="1466160" y="3739070"/>
            <a:ext cx="4506272" cy="1166454"/>
          </a:xfrm>
          <a:prstGeom prst="roundRect">
            <a:avLst>
              <a:gd fmla="val 16667" name="adj"/>
            </a:avLst>
          </a:prstGeom>
          <a:blipFill rotWithShape="1">
            <a:blip r:embed="rId7">
              <a:alphaModFix/>
            </a:blip>
            <a:stretch>
              <a:fillRect b="0" l="-676" r="0" t="-10416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287" name="Google Shape;287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05843" y="1374561"/>
            <a:ext cx="1734738" cy="823326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288" name="Google Shape;288;p27"/>
          <p:cNvSpPr txBox="1"/>
          <p:nvPr/>
        </p:nvSpPr>
        <p:spPr>
          <a:xfrm>
            <a:off x="768632" y="801861"/>
            <a:ext cx="380336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4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ความน่าจะเป็น</a:t>
            </a:r>
            <a:endParaRPr b="0" i="0" sz="4000" u="sng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heckpoint Generic Outline Color icon" id="293" name="Google Shape;293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404" y="362196"/>
            <a:ext cx="1076009" cy="107600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8"/>
          <p:cNvSpPr txBox="1"/>
          <p:nvPr/>
        </p:nvSpPr>
        <p:spPr>
          <a:xfrm>
            <a:off x="1117787" y="-55026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R E C A P</a:t>
            </a:r>
            <a:endParaRPr/>
          </a:p>
        </p:txBody>
      </p:sp>
      <p:sp>
        <p:nvSpPr>
          <p:cNvPr id="295" name="Google Shape;295;p28"/>
          <p:cNvSpPr txBox="1"/>
          <p:nvPr/>
        </p:nvSpPr>
        <p:spPr>
          <a:xfrm>
            <a:off x="6812840" y="715103"/>
            <a:ext cx="230409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rPr>
              <a:t>CASIO FX-991CW</a:t>
            </a:r>
            <a:endParaRPr b="1" i="0" sz="1800" u="none" cap="none" strike="noStrike">
              <a:solidFill>
                <a:srgbClr val="0070C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6" name="Google Shape;296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12840" y="1084435"/>
            <a:ext cx="2095082" cy="3559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28"/>
          <p:cNvSpPr/>
          <p:nvPr/>
        </p:nvSpPr>
        <p:spPr>
          <a:xfrm>
            <a:off x="152998" y="3536292"/>
            <a:ext cx="6525996" cy="1507766"/>
          </a:xfrm>
          <a:prstGeom prst="roundRect">
            <a:avLst>
              <a:gd fmla="val 16667" name="adj"/>
            </a:avLst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299" name="Google Shape;299;p28"/>
          <p:cNvSpPr txBox="1"/>
          <p:nvPr/>
        </p:nvSpPr>
        <p:spPr>
          <a:xfrm>
            <a:off x="1875819" y="3881414"/>
            <a:ext cx="2008183" cy="830997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8087" l="-1823" r="0" t="-2938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00" name="Google Shape;300;p28"/>
          <p:cNvSpPr txBox="1"/>
          <p:nvPr/>
        </p:nvSpPr>
        <p:spPr>
          <a:xfrm>
            <a:off x="3884002" y="4011432"/>
            <a:ext cx="4677506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6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มีบัตรกำนัลมูลค่า 1000 บาท </a:t>
            </a:r>
            <a:endParaRPr b="0" i="0" sz="16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6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จำนวน 12 ใบ</a:t>
            </a:r>
            <a:endParaRPr b="0" i="0" sz="16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cxnSp>
        <p:nvCxnSpPr>
          <p:cNvPr id="301" name="Google Shape;301;p28"/>
          <p:cNvCxnSpPr/>
          <p:nvPr/>
        </p:nvCxnSpPr>
        <p:spPr>
          <a:xfrm>
            <a:off x="1753570" y="3910031"/>
            <a:ext cx="0" cy="760289"/>
          </a:xfrm>
          <a:prstGeom prst="straightConnector1">
            <a:avLst/>
          </a:prstGeom>
          <a:noFill/>
          <a:ln cap="flat" cmpd="sng" w="9525">
            <a:solidFill>
              <a:srgbClr val="3D323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2" name="Google Shape;302;p28"/>
          <p:cNvCxnSpPr/>
          <p:nvPr/>
        </p:nvCxnSpPr>
        <p:spPr>
          <a:xfrm>
            <a:off x="3797821" y="3910031"/>
            <a:ext cx="0" cy="760289"/>
          </a:xfrm>
          <a:prstGeom prst="straightConnector1">
            <a:avLst/>
          </a:prstGeom>
          <a:noFill/>
          <a:ln cap="flat" cmpd="sng" w="9525">
            <a:solidFill>
              <a:srgbClr val="3D323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303" name="Google Shape;303;p28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954746" y="1235326"/>
            <a:ext cx="1769012" cy="809374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304" name="Google Shape;304;p28"/>
          <p:cNvSpPr/>
          <p:nvPr/>
        </p:nvSpPr>
        <p:spPr>
          <a:xfrm>
            <a:off x="90440" y="1558259"/>
            <a:ext cx="6815244" cy="1997113"/>
          </a:xfrm>
          <a:prstGeom prst="roundRect">
            <a:avLst>
              <a:gd fmla="val 16667" name="adj"/>
            </a:avLst>
          </a:prstGeom>
          <a:blipFill rotWithShape="1">
            <a:blip r:embed="rId9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305" name="Google Shape;305;p28"/>
          <p:cNvSpPr txBox="1"/>
          <p:nvPr/>
        </p:nvSpPr>
        <p:spPr>
          <a:xfrm>
            <a:off x="768632" y="801861"/>
            <a:ext cx="3803368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4000" u="sng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ความน่าจะเป็น</a:t>
            </a:r>
            <a:endParaRPr b="0" i="0" sz="4000" u="sng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29"/>
          <p:cNvSpPr txBox="1"/>
          <p:nvPr>
            <p:ph type="title"/>
          </p:nvPr>
        </p:nvSpPr>
        <p:spPr>
          <a:xfrm>
            <a:off x="2661169" y="1098174"/>
            <a:ext cx="5461337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54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2</a:t>
            </a:r>
            <a:endParaRPr b="1" sz="540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11" name="Google Shape;311;p29"/>
          <p:cNvSpPr txBox="1"/>
          <p:nvPr>
            <p:ph idx="2" type="title"/>
          </p:nvPr>
        </p:nvSpPr>
        <p:spPr>
          <a:xfrm>
            <a:off x="879185" y="933474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th-TH"/>
              <a:t>03</a:t>
            </a:r>
            <a:endParaRPr b="1"/>
          </a:p>
        </p:txBody>
      </p:sp>
      <p:pic>
        <p:nvPicPr>
          <p:cNvPr descr="Math Class Images - Free Download on Freepik" id="312" name="Google Shape;31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80572" y="1580302"/>
            <a:ext cx="4782855" cy="31860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8141" y="270586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0"/>
          <p:cNvSpPr txBox="1"/>
          <p:nvPr>
            <p:ph type="title"/>
          </p:nvPr>
        </p:nvSpPr>
        <p:spPr>
          <a:xfrm>
            <a:off x="117766" y="448132"/>
            <a:ext cx="8908467" cy="269297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22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2200"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319" name="Google Shape;319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4342894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20" name="Google Shape;320;p30"/>
          <p:cNvSpPr/>
          <p:nvPr/>
        </p:nvSpPr>
        <p:spPr>
          <a:xfrm>
            <a:off x="117766" y="1121891"/>
            <a:ext cx="1834602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30"/>
          <p:cNvSpPr/>
          <p:nvPr/>
        </p:nvSpPr>
        <p:spPr>
          <a:xfrm>
            <a:off x="3208867" y="1577698"/>
            <a:ext cx="3018938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30"/>
          <p:cNvSpPr/>
          <p:nvPr/>
        </p:nvSpPr>
        <p:spPr>
          <a:xfrm>
            <a:off x="7636933" y="1577698"/>
            <a:ext cx="742080" cy="44360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16" y="472759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 txBox="1"/>
          <p:nvPr/>
        </p:nvSpPr>
        <p:spPr>
          <a:xfrm>
            <a:off x="163540" y="2954106"/>
            <a:ext cx="8502666" cy="977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หากมีการตรวจสอบแผงวงจรไฟฟ้ามากขึ้น ความน่าจะเป็นที่แผงวงจรไฟฟ้าตั้งแต่หนึ่งตัวขึ้นไปได้รับความเสียหายจะ ______ (สูง/ต่ำ)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0" name="Google Shape;330;p31"/>
          <p:cNvSpPr txBox="1"/>
          <p:nvPr>
            <p:ph type="title"/>
          </p:nvPr>
        </p:nvSpPr>
        <p:spPr>
          <a:xfrm>
            <a:off x="117766" y="63433"/>
            <a:ext cx="8908467" cy="1913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31" name="Google Shape;331;p31"/>
          <p:cNvSpPr/>
          <p:nvPr/>
        </p:nvSpPr>
        <p:spPr>
          <a:xfrm>
            <a:off x="8039580" y="140391"/>
            <a:ext cx="626626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31"/>
          <p:cNvSpPr/>
          <p:nvPr/>
        </p:nvSpPr>
        <p:spPr>
          <a:xfrm>
            <a:off x="1820332" y="1107262"/>
            <a:ext cx="2751667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31"/>
          <p:cNvSpPr/>
          <p:nvPr/>
        </p:nvSpPr>
        <p:spPr>
          <a:xfrm>
            <a:off x="117766" y="600670"/>
            <a:ext cx="1257953" cy="44360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31"/>
          <p:cNvSpPr/>
          <p:nvPr/>
        </p:nvSpPr>
        <p:spPr>
          <a:xfrm>
            <a:off x="5892489" y="1107262"/>
            <a:ext cx="574214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16" y="472759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32"/>
          <p:cNvSpPr txBox="1"/>
          <p:nvPr>
            <p:ph type="title"/>
          </p:nvPr>
        </p:nvSpPr>
        <p:spPr>
          <a:xfrm>
            <a:off x="117766" y="63433"/>
            <a:ext cx="8908467" cy="1913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42" name="Google Shape;342;p32"/>
          <p:cNvSpPr/>
          <p:nvPr/>
        </p:nvSpPr>
        <p:spPr>
          <a:xfrm>
            <a:off x="8039580" y="140391"/>
            <a:ext cx="626626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3" name="Google Shape;343;p32"/>
          <p:cNvSpPr/>
          <p:nvPr/>
        </p:nvSpPr>
        <p:spPr>
          <a:xfrm>
            <a:off x="1845732" y="1107262"/>
            <a:ext cx="2726267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4" name="Google Shape;344;p32"/>
          <p:cNvSpPr/>
          <p:nvPr/>
        </p:nvSpPr>
        <p:spPr>
          <a:xfrm>
            <a:off x="117766" y="600670"/>
            <a:ext cx="1257953" cy="44360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5" name="Google Shape;345;p32"/>
          <p:cNvSpPr/>
          <p:nvPr/>
        </p:nvSpPr>
        <p:spPr>
          <a:xfrm>
            <a:off x="5892489" y="1107262"/>
            <a:ext cx="574214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2"/>
          <p:cNvSpPr txBox="1"/>
          <p:nvPr/>
        </p:nvSpPr>
        <p:spPr>
          <a:xfrm>
            <a:off x="117766" y="2860887"/>
            <a:ext cx="8711243" cy="1438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 startAt="2"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ถ้าแผงวงจรที่ตรวจสอบเป็นแผงวงจรที่ได้รับความเสียหาย หากมีการตรวจสอบแผงวงจรไฟฟ้า 2 แผง ความน่าจะเป็นที่แผงวงจรอย่างน้อย 1 แผงจะได้รับความเสียหายเป็นเท่าใด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16" y="472759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33"/>
          <p:cNvSpPr txBox="1"/>
          <p:nvPr>
            <p:ph type="title"/>
          </p:nvPr>
        </p:nvSpPr>
        <p:spPr>
          <a:xfrm>
            <a:off x="117766" y="63433"/>
            <a:ext cx="8908467" cy="1913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54" name="Google Shape;354;p33"/>
          <p:cNvSpPr/>
          <p:nvPr/>
        </p:nvSpPr>
        <p:spPr>
          <a:xfrm>
            <a:off x="8039580" y="140391"/>
            <a:ext cx="626626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33"/>
          <p:cNvSpPr/>
          <p:nvPr/>
        </p:nvSpPr>
        <p:spPr>
          <a:xfrm>
            <a:off x="1854200" y="1107262"/>
            <a:ext cx="2717800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6" name="Google Shape;356;p33"/>
          <p:cNvSpPr/>
          <p:nvPr/>
        </p:nvSpPr>
        <p:spPr>
          <a:xfrm>
            <a:off x="117766" y="600670"/>
            <a:ext cx="1257953" cy="44360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3"/>
          <p:cNvSpPr/>
          <p:nvPr/>
        </p:nvSpPr>
        <p:spPr>
          <a:xfrm>
            <a:off x="5892489" y="1107262"/>
            <a:ext cx="574214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8" name="Google Shape;358;p33"/>
          <p:cNvSpPr txBox="1"/>
          <p:nvPr/>
        </p:nvSpPr>
        <p:spPr>
          <a:xfrm>
            <a:off x="117766" y="2860887"/>
            <a:ext cx="8711243" cy="1900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4572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AutoNum type="arabicPeriod" startAt="3"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ทีมควบคุมคุณภาพต้องการตรวจสอบคุณภาพของแผงวงจรไฟฟ้าที่เกิดความผิดพลาดของอุปกรณ์ในการผลิต จงหาค่าน้อยที่สุด (k) ที่เป็นไปได้ เมื่อความน่าจะเป็นในการตรวจพบแผงวงจรไฟฟ้าที่เกิดความผิดพลาดอย่างน้อย 1 แผงนั้นมากกว่า 50%</a:t>
            </a:r>
            <a:endParaRPr b="0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6"/>
          <p:cNvSpPr txBox="1"/>
          <p:nvPr>
            <p:ph type="title"/>
          </p:nvPr>
        </p:nvSpPr>
        <p:spPr>
          <a:xfrm>
            <a:off x="713225" y="445025"/>
            <a:ext cx="3583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>
                <a:latin typeface="Prompt"/>
                <a:ea typeface="Prompt"/>
                <a:cs typeface="Prompt"/>
                <a:sym typeface="Prompt"/>
              </a:rPr>
              <a:t>สารบัญ</a:t>
            </a:r>
            <a:endParaRPr b="1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3" name="Google Shape;133;p16"/>
          <p:cNvSpPr txBox="1"/>
          <p:nvPr>
            <p:ph idx="3" type="subTitle"/>
          </p:nvPr>
        </p:nvSpPr>
        <p:spPr>
          <a:xfrm>
            <a:off x="1655200" y="1942925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ขั้นนำ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4" name="Google Shape;134;p16"/>
          <p:cNvSpPr txBox="1"/>
          <p:nvPr>
            <p:ph idx="1" type="subTitle"/>
          </p:nvPr>
        </p:nvSpPr>
        <p:spPr>
          <a:xfrm>
            <a:off x="5001000" y="1942925"/>
            <a:ext cx="3002822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1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5" name="Google Shape;135;p16"/>
          <p:cNvSpPr txBox="1"/>
          <p:nvPr>
            <p:ph idx="4" type="subTitle"/>
          </p:nvPr>
        </p:nvSpPr>
        <p:spPr>
          <a:xfrm>
            <a:off x="1655200" y="2255100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การเชื่อมโยงเข้าสู่บทเรียน</a:t>
            </a:r>
            <a:endParaRPr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6" name="Google Shape;136;p16"/>
          <p:cNvSpPr txBox="1"/>
          <p:nvPr>
            <p:ph idx="5" type="subTitle"/>
          </p:nvPr>
        </p:nvSpPr>
        <p:spPr>
          <a:xfrm>
            <a:off x="5108244" y="3723950"/>
            <a:ext cx="2788333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สรุปบทเรียน </a:t>
            </a:r>
            <a:endParaRPr/>
          </a:p>
        </p:txBody>
      </p:sp>
      <p:sp>
        <p:nvSpPr>
          <p:cNvPr id="137" name="Google Shape;137;p16"/>
          <p:cNvSpPr txBox="1"/>
          <p:nvPr>
            <p:ph idx="7" type="subTitle"/>
          </p:nvPr>
        </p:nvSpPr>
        <p:spPr>
          <a:xfrm>
            <a:off x="1655200" y="3723950"/>
            <a:ext cx="2486100" cy="35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2</a:t>
            </a:r>
            <a:endParaRPr b="1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38" name="Google Shape;138;p16"/>
          <p:cNvSpPr txBox="1"/>
          <p:nvPr>
            <p:ph idx="9" type="title"/>
          </p:nvPr>
        </p:nvSpPr>
        <p:spPr>
          <a:xfrm>
            <a:off x="2378650" y="130358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th-TH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01</a:t>
            </a:r>
            <a:endParaRPr b="1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139" name="Google Shape;139;p16"/>
          <p:cNvSpPr txBox="1"/>
          <p:nvPr>
            <p:ph idx="13" type="title"/>
          </p:nvPr>
        </p:nvSpPr>
        <p:spPr>
          <a:xfrm>
            <a:off x="5982811" y="1275425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th-TH">
                <a:solidFill>
                  <a:schemeClr val="dk1"/>
                </a:solidFill>
              </a:rPr>
              <a:t>02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40" name="Google Shape;140;p16"/>
          <p:cNvSpPr txBox="1"/>
          <p:nvPr>
            <p:ph idx="14" type="title"/>
          </p:nvPr>
        </p:nvSpPr>
        <p:spPr>
          <a:xfrm>
            <a:off x="2378700" y="308273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th-TH">
                <a:solidFill>
                  <a:schemeClr val="dk1"/>
                </a:solidFill>
              </a:rPr>
              <a:t>03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41" name="Google Shape;141;p16"/>
          <p:cNvSpPr txBox="1"/>
          <p:nvPr>
            <p:ph idx="15" type="title"/>
          </p:nvPr>
        </p:nvSpPr>
        <p:spPr>
          <a:xfrm>
            <a:off x="5982811" y="3121668"/>
            <a:ext cx="1039200" cy="667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b="1" lang="th-TH">
                <a:solidFill>
                  <a:schemeClr val="dk1"/>
                </a:solidFill>
              </a:rPr>
              <a:t>04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142" name="Google Shape;142;p16"/>
          <p:cNvSpPr txBox="1"/>
          <p:nvPr>
            <p:ph idx="6" type="subTitle"/>
          </p:nvPr>
        </p:nvSpPr>
        <p:spPr>
          <a:xfrm>
            <a:off x="5259360" y="4064632"/>
            <a:ext cx="2486100" cy="6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th-TH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การวัดผลและประเมินผล</a:t>
            </a:r>
            <a:endParaRPr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43" name="Google Shape;143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Google Shape;36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5077" y="0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64" name="Google Shape;364;p34"/>
          <p:cNvSpPr txBox="1"/>
          <p:nvPr>
            <p:ph type="title"/>
          </p:nvPr>
        </p:nvSpPr>
        <p:spPr>
          <a:xfrm>
            <a:off x="419238" y="693837"/>
            <a:ext cx="4558891" cy="17436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Arial"/>
              <a:buChar char="•"/>
            </a:pPr>
            <a:r>
              <a:rPr lang="th-TH" sz="2400">
                <a:latin typeface="Vidaloka"/>
                <a:ea typeface="Vidaloka"/>
                <a:cs typeface="Vidaloka"/>
                <a:sym typeface="Vidaloka"/>
              </a:rPr>
              <a:t>สแกน QR code เพื่อดูขั้นตอนและ</a:t>
            </a:r>
            <a:r>
              <a:rPr lang="th-TH" sz="2400" u="sng">
                <a:latin typeface="Vidaloka"/>
                <a:ea typeface="Vidaloka"/>
                <a:cs typeface="Vidaloka"/>
                <a:sym typeface="Vidaloka"/>
              </a:rPr>
              <a:t>แนวทาง</a:t>
            </a:r>
            <a:r>
              <a:rPr lang="th-TH" sz="2400">
                <a:latin typeface="Vidaloka"/>
                <a:ea typeface="Vidaloka"/>
                <a:cs typeface="Vidaloka"/>
                <a:sym typeface="Vidaloka"/>
              </a:rPr>
              <a:t>ให้การแก้ไขปัญหา</a:t>
            </a:r>
            <a:endParaRPr sz="2400"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65" name="Google Shape;365;p34"/>
          <p:cNvSpPr txBox="1"/>
          <p:nvPr/>
        </p:nvSpPr>
        <p:spPr>
          <a:xfrm>
            <a:off x="419237" y="1889822"/>
            <a:ext cx="4558891" cy="17436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th-TH" sz="24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ตรวจสอบขั้นตอนการแก้ไขปัญหาอย่างละเอียด</a:t>
            </a:r>
            <a:endParaRPr b="0" i="0" sz="24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66" name="Google Shape;366;p34"/>
          <p:cNvSpPr txBox="1"/>
          <p:nvPr/>
        </p:nvSpPr>
        <p:spPr>
          <a:xfrm>
            <a:off x="255165" y="2761628"/>
            <a:ext cx="4558891" cy="17436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5016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Char char="•"/>
            </a:pPr>
            <a:r>
              <a:rPr b="0" i="0" lang="th-TH" sz="2400" u="none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ดูรายละเอียดของการแสดงวิธีทำเพื่อตรวจสอบความถูกต้อง และใช้เพื่อปรับปรุงและพัฒนาความเข้าใจในหัวข้อฟังก์ชันกำลังสอง</a:t>
            </a:r>
            <a:endParaRPr b="0" i="0" sz="10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id="367" name="Google Shape;367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78128" y="693837"/>
            <a:ext cx="3710257" cy="3703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5"/>
          <p:cNvSpPr txBox="1"/>
          <p:nvPr/>
        </p:nvSpPr>
        <p:spPr>
          <a:xfrm>
            <a:off x="7285152" y="1552489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เวลา: 15 นาที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4" name="Google Shape;374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06884" y="4717954"/>
            <a:ext cx="1314633" cy="3524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mer Images - Free Download on Freepik" id="375" name="Google Shape;375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96517" y="1373300"/>
            <a:ext cx="692798" cy="692798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35"/>
          <p:cNvSpPr txBox="1"/>
          <p:nvPr/>
        </p:nvSpPr>
        <p:spPr>
          <a:xfrm>
            <a:off x="174760" y="2046209"/>
            <a:ext cx="8466961" cy="30162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หากมีการตรวจสอบแผงวงจรไฟฟ้ามากขึ้น ความน่าจะเป็นที่แผงวงจรไฟฟ้าตั้งแต่หนึ่งตัวขึ้นไปได้รับความเสียหายจะ ______ (สูง/ต่ำ)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ถ้าแผงวงจรที่ตรวจสอบเป็นแผงวงจรที่ได้รับความเสียหาย หากมีการตรวจสอบแผงวงจรไฟฟ้า 2 แผง ความน่าจะเป็นที่แผงวงจรอย่างน้อย 1 แผงจะได้รับความเสียหายเป็นเท่าใด</a:t>
            </a:r>
            <a:endParaRPr/>
          </a:p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AutoNum type="arabicPeriod"/>
            </a:pPr>
            <a:r>
              <a:rPr b="0" i="0" lang="th-TH" sz="16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ทีมควบคุมคุณภาพต้องการตรวจสอบคุณภาพของแผงวงจรไฟฟ้าที่เกิดความผิดพลาดของอุปกรณ์ในการผลิต จงหาค่าน้อยที่สุด (k) ที่เป็นไปได้ เมื่อความน่าจะเป็นในการตรวจพบแผงวงจรไฟฟ้าที่เกิดความผิดพลาดอย่างน้อย 1 แผงนั้นมากกว่า 50%</a:t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4127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77" name="Google Shape;377;p35"/>
          <p:cNvSpPr txBox="1"/>
          <p:nvPr>
            <p:ph type="title"/>
          </p:nvPr>
        </p:nvSpPr>
        <p:spPr>
          <a:xfrm>
            <a:off x="126233" y="179500"/>
            <a:ext cx="8908467" cy="1913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16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16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78" name="Google Shape;378;p35"/>
          <p:cNvSpPr/>
          <p:nvPr/>
        </p:nvSpPr>
        <p:spPr>
          <a:xfrm>
            <a:off x="6510867" y="349385"/>
            <a:ext cx="1199977" cy="288638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9" name="Google Shape;379;p35"/>
          <p:cNvSpPr/>
          <p:nvPr/>
        </p:nvSpPr>
        <p:spPr>
          <a:xfrm>
            <a:off x="1202267" y="1070578"/>
            <a:ext cx="448733" cy="313792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0" name="Google Shape;380;p35"/>
          <p:cNvSpPr/>
          <p:nvPr/>
        </p:nvSpPr>
        <p:spPr>
          <a:xfrm>
            <a:off x="6443133" y="712646"/>
            <a:ext cx="2198588" cy="328793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6" name="Google Shape;386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44416" y="4727593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6"/>
          <p:cNvSpPr txBox="1"/>
          <p:nvPr>
            <p:ph type="title"/>
          </p:nvPr>
        </p:nvSpPr>
        <p:spPr>
          <a:xfrm>
            <a:off x="117766" y="63433"/>
            <a:ext cx="8908467" cy="191364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โรงงานผลิตอุปกรณ์อิเล็กทรอนิกส์แห่งหนึ่ง สามารถผลิตแผงวงจรไฟฟ้าได้ 50 แผงต่อวัน ซึ่งในการผลิตครั้งนี้ เกิดความผิดพลาดของอุปกรณ์ในการผลิต ทำให้แผงวงจรไฟฟ้า 8 แผงได้รับความเสียหาย เพื่อให้ลูกค้ามั่นใจในคุณภาพของผลิตภัณฑ์ ทีมควบคุมคุณภาพของผลิตภัณฑ์จะทำการสุ่มตรวจสอบแผงวงจรไฟฟ้าเพื่อตรวจสอบหาความผิดพลาด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388" name="Google Shape;388;p36"/>
          <p:cNvSpPr/>
          <p:nvPr/>
        </p:nvSpPr>
        <p:spPr>
          <a:xfrm>
            <a:off x="8039580" y="140391"/>
            <a:ext cx="626626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36"/>
          <p:cNvSpPr/>
          <p:nvPr/>
        </p:nvSpPr>
        <p:spPr>
          <a:xfrm>
            <a:off x="1862666" y="1107262"/>
            <a:ext cx="2709333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0" name="Google Shape;390;p36"/>
          <p:cNvSpPr/>
          <p:nvPr/>
        </p:nvSpPr>
        <p:spPr>
          <a:xfrm>
            <a:off x="117766" y="600670"/>
            <a:ext cx="1257953" cy="443605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36"/>
          <p:cNvSpPr/>
          <p:nvPr/>
        </p:nvSpPr>
        <p:spPr>
          <a:xfrm>
            <a:off x="5892489" y="1107262"/>
            <a:ext cx="574214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2" name="Google Shape;392;p36"/>
          <p:cNvSpPr/>
          <p:nvPr/>
        </p:nvSpPr>
        <p:spPr>
          <a:xfrm>
            <a:off x="1207569" y="3289567"/>
            <a:ext cx="6964394" cy="551652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n(s) = </a:t>
            </a:r>
            <a:r>
              <a:rPr b="0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จำนวนแผงวงจรไฟฟ้าทั้งหมด</a:t>
            </a:r>
            <a:r>
              <a:rPr b="0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= 50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6"/>
          <p:cNvSpPr/>
          <p:nvPr/>
        </p:nvSpPr>
        <p:spPr>
          <a:xfrm>
            <a:off x="1070581" y="2949597"/>
            <a:ext cx="6964393" cy="773723"/>
          </a:xfrm>
          <a:prstGeom prst="rect">
            <a:avLst/>
          </a:prstGeom>
          <a:noFill/>
          <a:ln cap="flat" cmpd="sng" w="254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37"/>
          <p:cNvSpPr txBox="1"/>
          <p:nvPr/>
        </p:nvSpPr>
        <p:spPr>
          <a:xfrm>
            <a:off x="83548" y="312314"/>
            <a:ext cx="8905895" cy="15388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69875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2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2. </a:t>
            </a:r>
            <a:r>
              <a:rPr b="0" i="0" lang="th-TH" sz="24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ถ้าแผงวงจรที่ตรวจสอบเป็นแผงวงจรที่ได้รับความเสียหาย หากมีการตรวจสอบแผงวงจรไฟฟ้า 2 แผง ความน่าจะเป็นที่แผงวงจรอย่างน้อย 1 แผงจะได้รับความเสียหายเป็นเท่าใด</a:t>
            </a:r>
            <a:endParaRPr/>
          </a:p>
          <a:p>
            <a:pPr indent="-269875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2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399" name="Google Shape;399;p37"/>
          <p:cNvSpPr/>
          <p:nvPr/>
        </p:nvSpPr>
        <p:spPr>
          <a:xfrm>
            <a:off x="2158630" y="678339"/>
            <a:ext cx="3047684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0" name="Google Shape;400;p37"/>
          <p:cNvCxnSpPr/>
          <p:nvPr/>
        </p:nvCxnSpPr>
        <p:spPr>
          <a:xfrm>
            <a:off x="440724" y="1435284"/>
            <a:ext cx="2137719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01" name="Google Shape;401;p37"/>
          <p:cNvGrpSpPr/>
          <p:nvPr/>
        </p:nvGrpSpPr>
        <p:grpSpPr>
          <a:xfrm>
            <a:off x="154556" y="1638114"/>
            <a:ext cx="6235691" cy="2792035"/>
            <a:chOff x="269631" y="1615842"/>
            <a:chExt cx="4811984" cy="2792035"/>
          </a:xfrm>
        </p:grpSpPr>
        <p:sp>
          <p:nvSpPr>
            <p:cNvPr id="402" name="Google Shape;402;p37"/>
            <p:cNvSpPr txBox="1"/>
            <p:nvPr/>
          </p:nvSpPr>
          <p:spPr>
            <a:xfrm>
              <a:off x="490462" y="1615842"/>
              <a:ext cx="3495066" cy="1174296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-7810" l="-4037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403" name="Google Shape;403;p37"/>
            <p:cNvSpPr/>
            <p:nvPr/>
          </p:nvSpPr>
          <p:spPr>
            <a:xfrm>
              <a:off x="269631" y="1615842"/>
              <a:ext cx="4811984" cy="2792035"/>
            </a:xfrm>
            <a:prstGeom prst="rect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4" name="Google Shape;404;p37"/>
            <p:cNvSpPr txBox="1"/>
            <p:nvPr/>
          </p:nvSpPr>
          <p:spPr>
            <a:xfrm>
              <a:off x="1406397" y="2834399"/>
              <a:ext cx="1924360" cy="887166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grpSp>
        <p:nvGrpSpPr>
          <p:cNvPr id="405" name="Google Shape;405;p37"/>
          <p:cNvGrpSpPr/>
          <p:nvPr/>
        </p:nvGrpSpPr>
        <p:grpSpPr>
          <a:xfrm>
            <a:off x="6672808" y="1141595"/>
            <a:ext cx="2304094" cy="3607716"/>
            <a:chOff x="6672808" y="1141595"/>
            <a:chExt cx="2304094" cy="3607716"/>
          </a:xfrm>
        </p:grpSpPr>
        <p:sp>
          <p:nvSpPr>
            <p:cNvPr id="406" name="Google Shape;406;p37"/>
            <p:cNvSpPr txBox="1"/>
            <p:nvPr/>
          </p:nvSpPr>
          <p:spPr>
            <a:xfrm>
              <a:off x="6672808" y="1141595"/>
              <a:ext cx="2304094" cy="36933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800" u="none" cap="none" strike="noStrike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CASIO FX-991CW</a:t>
              </a:r>
              <a:endParaRPr b="1" i="0" sz="18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07" name="Google Shape;407;p37"/>
            <p:cNvPicPr preferRelativeResize="0"/>
            <p:nvPr/>
          </p:nvPicPr>
          <p:blipFill rotWithShape="1">
            <a:blip r:embed="rId5">
              <a:alphaModFix/>
            </a:blip>
            <a:srcRect b="0" l="0" r="5325" t="0"/>
            <a:stretch/>
          </p:blipFill>
          <p:spPr>
            <a:xfrm>
              <a:off x="6725085" y="1502186"/>
              <a:ext cx="2032054" cy="32471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8" name="Google Shape;408;p3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6817187" y="1638114"/>
              <a:ext cx="1847850" cy="7768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</p:pic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8"/>
          <p:cNvSpPr txBox="1"/>
          <p:nvPr/>
        </p:nvSpPr>
        <p:spPr>
          <a:xfrm>
            <a:off x="47057" y="239105"/>
            <a:ext cx="8976902" cy="15850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 startAt="3"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ทีมควบคุมคุณภาพต้องการตรวจสอบคุณภาพของแผงวงจรไฟฟ้าที่เกิดความผิดพลาดของอุปกรณ์ในการผลิต จงหาค่าน้อยที่สุด (k) ที่เป็นไปได้ เมื่อความน่าจะเป็นในการตรวจพบแผงวงจรไฟฟ้าที่เกิดความผิดพลาดอย่างน้อย 1 แผงนั้นมากกว่า 50%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69875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414" name="Google Shape;414;p38"/>
          <p:cNvSpPr/>
          <p:nvPr/>
        </p:nvSpPr>
        <p:spPr>
          <a:xfrm>
            <a:off x="2887940" y="701050"/>
            <a:ext cx="3100967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38"/>
          <p:cNvCxnSpPr/>
          <p:nvPr/>
        </p:nvCxnSpPr>
        <p:spPr>
          <a:xfrm>
            <a:off x="4317260" y="1492948"/>
            <a:ext cx="1042031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16" name="Google Shape;416;p38"/>
          <p:cNvGrpSpPr/>
          <p:nvPr/>
        </p:nvGrpSpPr>
        <p:grpSpPr>
          <a:xfrm>
            <a:off x="154556" y="1638114"/>
            <a:ext cx="6408522" cy="3193072"/>
            <a:chOff x="269631" y="1615842"/>
            <a:chExt cx="4945356" cy="3193072"/>
          </a:xfrm>
        </p:grpSpPr>
        <p:sp>
          <p:nvSpPr>
            <p:cNvPr id="417" name="Google Shape;417;p38"/>
            <p:cNvSpPr txBox="1"/>
            <p:nvPr/>
          </p:nvSpPr>
          <p:spPr>
            <a:xfrm>
              <a:off x="396803" y="2232888"/>
              <a:ext cx="4818184" cy="1054584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-6934" l="-2438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418" name="Google Shape;418;p38"/>
            <p:cNvSpPr/>
            <p:nvPr/>
          </p:nvSpPr>
          <p:spPr>
            <a:xfrm>
              <a:off x="269631" y="1615842"/>
              <a:ext cx="4811984" cy="3193072"/>
            </a:xfrm>
            <a:prstGeom prst="rect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9" name="Google Shape;419;p38"/>
            <p:cNvSpPr txBox="1"/>
            <p:nvPr/>
          </p:nvSpPr>
          <p:spPr>
            <a:xfrm>
              <a:off x="1067827" y="3293843"/>
              <a:ext cx="3950677" cy="79182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grpSp>
        <p:nvGrpSpPr>
          <p:cNvPr id="420" name="Google Shape;420;p38"/>
          <p:cNvGrpSpPr/>
          <p:nvPr/>
        </p:nvGrpSpPr>
        <p:grpSpPr>
          <a:xfrm>
            <a:off x="7081575" y="1408079"/>
            <a:ext cx="2236834" cy="3423110"/>
            <a:chOff x="6725085" y="1183880"/>
            <a:chExt cx="2329836" cy="3565431"/>
          </a:xfrm>
        </p:grpSpPr>
        <p:sp>
          <p:nvSpPr>
            <p:cNvPr id="421" name="Google Shape;421;p38"/>
            <p:cNvSpPr txBox="1"/>
            <p:nvPr/>
          </p:nvSpPr>
          <p:spPr>
            <a:xfrm>
              <a:off x="6750827" y="1183880"/>
              <a:ext cx="2304094" cy="3526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CASIO FX-991CW</a:t>
              </a:r>
              <a:endParaRPr b="1" i="0" sz="16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22" name="Google Shape;422;p38"/>
            <p:cNvPicPr preferRelativeResize="0"/>
            <p:nvPr/>
          </p:nvPicPr>
          <p:blipFill rotWithShape="1">
            <a:blip r:embed="rId5">
              <a:alphaModFix/>
            </a:blip>
            <a:srcRect b="0" l="0" r="5325" t="0"/>
            <a:stretch/>
          </p:blipFill>
          <p:spPr>
            <a:xfrm>
              <a:off x="6725085" y="1502186"/>
              <a:ext cx="2032054" cy="324712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23" name="Google Shape;423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18773" y="1850405"/>
            <a:ext cx="1719964" cy="64720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424" name="Google Shape;424;p38"/>
          <p:cNvSpPr txBox="1"/>
          <p:nvPr/>
        </p:nvSpPr>
        <p:spPr>
          <a:xfrm>
            <a:off x="300069" y="1940265"/>
            <a:ext cx="643584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หาความน่าจะเป็นที่มีแผงวงจร </a:t>
            </a:r>
            <a:r>
              <a:rPr b="0" i="0" lang="th-TH" sz="2000" u="none" cap="none" strike="noStrike">
                <a:solidFill>
                  <a:srgbClr val="FF0000"/>
                </a:solidFill>
                <a:latin typeface="Prompt"/>
                <a:ea typeface="Prompt"/>
                <a:cs typeface="Prompt"/>
                <a:sym typeface="Prompt"/>
              </a:rPr>
              <a:t>3 แผงได้รับความเสียหาย</a:t>
            </a:r>
            <a:endParaRPr b="0" i="0" sz="2000" u="none" cap="none" strike="noStrike">
              <a:solidFill>
                <a:srgbClr val="FF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39"/>
          <p:cNvSpPr txBox="1"/>
          <p:nvPr/>
        </p:nvSpPr>
        <p:spPr>
          <a:xfrm>
            <a:off x="47057" y="239105"/>
            <a:ext cx="8976902" cy="15850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514350" lvl="0" marL="51435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arabicPeriod" startAt="3"/>
            </a:pPr>
            <a:r>
              <a:rPr b="0" i="0" lang="th-TH" sz="18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ทีมควบคุมคุณภาพต้องการตรวจสอบคุณภาพของแผงวงจรไฟฟ้าที่เกิดความผิดพลาดของอุปกรณ์ในการผลิต จงหาค่าน้อยที่สุด (k) ที่เป็นไปได้ เมื่อความน่าจะเป็นในการตรวจพบแผงวงจรไฟฟ้าที่เกิดความผิดพลาดอย่างน้อย 1 แผงนั้นมากกว่า 50%</a:t>
            </a:r>
            <a:endParaRPr b="0" i="0" sz="18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69875" lvl="0" marL="26987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430" name="Google Shape;430;p39"/>
          <p:cNvSpPr/>
          <p:nvPr/>
        </p:nvSpPr>
        <p:spPr>
          <a:xfrm>
            <a:off x="2887940" y="701050"/>
            <a:ext cx="3100967" cy="403416"/>
          </a:xfrm>
          <a:prstGeom prst="roundRect">
            <a:avLst>
              <a:gd fmla="val 16667" name="adj"/>
            </a:avLst>
          </a:prstGeom>
          <a:solidFill>
            <a:srgbClr val="FFFF00">
              <a:alpha val="38823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1" name="Google Shape;431;p39"/>
          <p:cNvCxnSpPr/>
          <p:nvPr/>
        </p:nvCxnSpPr>
        <p:spPr>
          <a:xfrm>
            <a:off x="4317260" y="1492948"/>
            <a:ext cx="1042031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32" name="Google Shape;432;p39"/>
          <p:cNvGrpSpPr/>
          <p:nvPr/>
        </p:nvGrpSpPr>
        <p:grpSpPr>
          <a:xfrm>
            <a:off x="154556" y="1638114"/>
            <a:ext cx="6381203" cy="3193072"/>
            <a:chOff x="269631" y="1615842"/>
            <a:chExt cx="4924274" cy="3193072"/>
          </a:xfrm>
        </p:grpSpPr>
        <p:sp>
          <p:nvSpPr>
            <p:cNvPr id="433" name="Google Shape;433;p39"/>
            <p:cNvSpPr txBox="1"/>
            <p:nvPr/>
          </p:nvSpPr>
          <p:spPr>
            <a:xfrm>
              <a:off x="375721" y="1979076"/>
              <a:ext cx="4818184" cy="934166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-5843" l="-205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  <p:sp>
          <p:nvSpPr>
            <p:cNvPr id="434" name="Google Shape;434;p39"/>
            <p:cNvSpPr/>
            <p:nvPr/>
          </p:nvSpPr>
          <p:spPr>
            <a:xfrm>
              <a:off x="269631" y="1615842"/>
              <a:ext cx="4811984" cy="3193072"/>
            </a:xfrm>
            <a:prstGeom prst="rect">
              <a:avLst/>
            </a:prstGeom>
            <a:noFill/>
            <a:ln cap="flat" cmpd="sng" w="1270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5" name="Google Shape;435;p39"/>
            <p:cNvSpPr txBox="1"/>
            <p:nvPr/>
          </p:nvSpPr>
          <p:spPr>
            <a:xfrm>
              <a:off x="978829" y="2913242"/>
              <a:ext cx="3950677" cy="704295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th-TH" sz="1400" u="none" cap="none" strike="noStrike">
                  <a:latin typeface="Arial"/>
                  <a:ea typeface="Arial"/>
                  <a:cs typeface="Arial"/>
                  <a:sym typeface="Arial"/>
                </a:rPr>
                <a:t> </a:t>
              </a:r>
              <a:endParaRPr/>
            </a:p>
          </p:txBody>
        </p:sp>
      </p:grpSp>
      <p:grpSp>
        <p:nvGrpSpPr>
          <p:cNvPr id="436" name="Google Shape;436;p39"/>
          <p:cNvGrpSpPr/>
          <p:nvPr/>
        </p:nvGrpSpPr>
        <p:grpSpPr>
          <a:xfrm>
            <a:off x="7081575" y="1408079"/>
            <a:ext cx="2236834" cy="3423110"/>
            <a:chOff x="6725085" y="1183880"/>
            <a:chExt cx="2329836" cy="3565431"/>
          </a:xfrm>
        </p:grpSpPr>
        <p:sp>
          <p:nvSpPr>
            <p:cNvPr id="437" name="Google Shape;437;p39"/>
            <p:cNvSpPr txBox="1"/>
            <p:nvPr/>
          </p:nvSpPr>
          <p:spPr>
            <a:xfrm>
              <a:off x="6750827" y="1183880"/>
              <a:ext cx="2304094" cy="35263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th-TH" sz="1600" u="none" cap="none" strike="noStrike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CASIO FX-991CW</a:t>
              </a:r>
              <a:endParaRPr b="1" i="0" sz="1600" u="none" cap="none" strike="noStrike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438" name="Google Shape;438;p39"/>
            <p:cNvPicPr preferRelativeResize="0"/>
            <p:nvPr/>
          </p:nvPicPr>
          <p:blipFill rotWithShape="1">
            <a:blip r:embed="rId5">
              <a:alphaModFix/>
            </a:blip>
            <a:srcRect b="0" l="0" r="5325" t="0"/>
            <a:stretch/>
          </p:blipFill>
          <p:spPr>
            <a:xfrm>
              <a:off x="6725085" y="1502186"/>
              <a:ext cx="2032054" cy="32471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39" name="Google Shape;439;p39"/>
          <p:cNvSpPr txBox="1"/>
          <p:nvPr/>
        </p:nvSpPr>
        <p:spPr>
          <a:xfrm>
            <a:off x="300069" y="1815308"/>
            <a:ext cx="6435842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หาความน่าจะเป็นที่มีแผงวงจร </a:t>
            </a:r>
            <a:r>
              <a:rPr b="0" i="0" lang="th-TH" sz="2000" u="none" cap="none" strike="noStrike">
                <a:solidFill>
                  <a:srgbClr val="FF0000"/>
                </a:solidFill>
                <a:latin typeface="Prompt"/>
                <a:ea typeface="Prompt"/>
                <a:cs typeface="Prompt"/>
                <a:sym typeface="Prompt"/>
              </a:rPr>
              <a:t>4 แผงได้รับความเสียหาย</a:t>
            </a:r>
            <a:endParaRPr b="0" i="0" sz="2000" u="none" cap="none" strike="noStrike">
              <a:solidFill>
                <a:srgbClr val="FF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440" name="Google Shape;440;p39"/>
          <p:cNvSpPr txBox="1"/>
          <p:nvPr/>
        </p:nvSpPr>
        <p:spPr>
          <a:xfrm>
            <a:off x="1073582" y="3691930"/>
            <a:ext cx="5119551" cy="477054"/>
          </a:xfrm>
          <a:prstGeom prst="rect">
            <a:avLst/>
          </a:prstGeom>
          <a:blipFill rotWithShape="1">
            <a:blip r:embed="rId6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sp>
        <p:nvSpPr>
          <p:cNvPr id="441" name="Google Shape;441;p39"/>
          <p:cNvSpPr txBox="1"/>
          <p:nvPr/>
        </p:nvSpPr>
        <p:spPr>
          <a:xfrm>
            <a:off x="413479" y="4300030"/>
            <a:ext cx="5575428" cy="400110"/>
          </a:xfrm>
          <a:prstGeom prst="rect">
            <a:avLst/>
          </a:prstGeom>
          <a:blipFill rotWithShape="1">
            <a:blip r:embed="rId7">
              <a:alphaModFix/>
            </a:blip>
            <a:stretch>
              <a:fillRect b="-27269" l="-1203" r="0" t="-6059"/>
            </a:stretch>
          </a:blip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th-TH" sz="1400" u="none" cap="none" strike="noStrike">
                <a:latin typeface="Arial"/>
                <a:ea typeface="Arial"/>
                <a:cs typeface="Arial"/>
                <a:sym typeface="Arial"/>
              </a:rPr>
              <a:t> </a:t>
            </a:r>
            <a:endParaRPr/>
          </a:p>
        </p:txBody>
      </p:sp>
      <p:pic>
        <p:nvPicPr>
          <p:cNvPr id="442" name="Google Shape;442;p3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133119" y="1824154"/>
            <a:ext cx="1847850" cy="6953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0"/>
          <p:cNvSpPr txBox="1"/>
          <p:nvPr>
            <p:ph type="title"/>
          </p:nvPr>
        </p:nvSpPr>
        <p:spPr>
          <a:xfrm>
            <a:off x="5357584" y="2705937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32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สรุปบทเรียน </a:t>
            </a:r>
            <a:endParaRPr/>
          </a:p>
        </p:txBody>
      </p:sp>
      <p:sp>
        <p:nvSpPr>
          <p:cNvPr id="448" name="Google Shape;448;p40"/>
          <p:cNvSpPr txBox="1"/>
          <p:nvPr>
            <p:ph idx="2" type="title"/>
          </p:nvPr>
        </p:nvSpPr>
        <p:spPr>
          <a:xfrm>
            <a:off x="5342011" y="1608801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th-TH">
                <a:solidFill>
                  <a:schemeClr val="dk1"/>
                </a:solidFill>
              </a:rPr>
              <a:t>04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descr="Performance assessment Vectors &amp; Illustrations for Free Download | Freepik" id="449" name="Google Shape;449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7057" y="403270"/>
            <a:ext cx="4068586" cy="4068586"/>
          </a:xfrm>
          <a:prstGeom prst="rect">
            <a:avLst/>
          </a:prstGeom>
          <a:noFill/>
          <a:ln>
            <a:noFill/>
          </a:ln>
        </p:spPr>
      </p:pic>
      <p:sp>
        <p:nvSpPr>
          <p:cNvPr id="450" name="Google Shape;450;p40"/>
          <p:cNvSpPr txBox="1"/>
          <p:nvPr>
            <p:ph idx="1" type="subTitle"/>
          </p:nvPr>
        </p:nvSpPr>
        <p:spPr>
          <a:xfrm>
            <a:off x="3511350" y="3277173"/>
            <a:ext cx="4561200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th-TH" sz="1600"/>
              <a:t>                         </a:t>
            </a:r>
            <a:r>
              <a:rPr lang="th-TH" sz="16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การวัดผลและประเมินผล</a:t>
            </a:r>
            <a:endParaRPr sz="1600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600"/>
          </a:p>
        </p:txBody>
      </p:sp>
      <p:pic>
        <p:nvPicPr>
          <p:cNvPr id="451" name="Google Shape;451;p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Performance assessment Vectors &amp; Illustrations for Free Download | Freepik" id="456" name="Google Shape;45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36006" y="-165392"/>
            <a:ext cx="2205254" cy="2205254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41"/>
          <p:cNvSpPr txBox="1"/>
          <p:nvPr/>
        </p:nvSpPr>
        <p:spPr>
          <a:xfrm>
            <a:off x="3321465" y="266449"/>
            <a:ext cx="594233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0" i="0" lang="th-TH" sz="4800" u="sng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Performance Task</a:t>
            </a:r>
            <a:endParaRPr/>
          </a:p>
        </p:txBody>
      </p:sp>
      <p:pic>
        <p:nvPicPr>
          <p:cNvPr id="458" name="Google Shape;458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41"/>
          <p:cNvSpPr/>
          <p:nvPr/>
        </p:nvSpPr>
        <p:spPr>
          <a:xfrm>
            <a:off x="428368" y="1672281"/>
            <a:ext cx="8262551" cy="2990335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4" name="Google Shape;464;p42"/>
          <p:cNvGraphicFramePr/>
          <p:nvPr/>
        </p:nvGraphicFramePr>
        <p:xfrm>
          <a:off x="437740" y="176413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{97B54BEB-4CF6-452E-9CA0-52787189726B}</a:tableStyleId>
              </a:tblPr>
              <a:tblGrid>
                <a:gridCol w="2067125"/>
                <a:gridCol w="2067125"/>
                <a:gridCol w="2067125"/>
                <a:gridCol w="2067125"/>
              </a:tblGrid>
              <a:tr h="317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0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1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2 คะแนน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7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ความเข้าใจ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ไม่มีความเข้าใจ</a:t>
                      </a:r>
                      <a:endParaRPr sz="1300" u="none" cap="none" strike="noStrike">
                        <a:solidFill>
                          <a:schemeClr val="dk1"/>
                        </a:solidFill>
                        <a:latin typeface="Montserrat"/>
                        <a:ea typeface="Montserrat"/>
                        <a:cs typeface="Montserrat"/>
                        <a:sym typeface="Montserrat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มีความเข้าใจในพื้นฐาน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มีความเข้าใจที่ถูกต้อง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การประยุกต์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ไม่สามารถประยุกต์ใช้ได้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มีพื้นฐานของทักษะการแก้ปัญหา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มีทักษะในการแก้ไขปัญหา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4018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การให้เหตุผล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ไม่สามารถให้เหตุผลได้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มีพื้นฐานของการให้เหตุผล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มีการให้เหตุผลที่ชัดเจน</a:t>
                      </a:r>
                      <a:b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</a:b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และครอบคลุม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  <a:tr h="3246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th-TH" sz="1800" u="none" cap="none" strike="noStrike">
                          <a:solidFill>
                            <a:schemeClr val="lt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การคำนวณ</a:t>
                      </a:r>
                      <a:endParaRPr sz="1800" u="none" cap="none" strike="noStrike">
                        <a:solidFill>
                          <a:schemeClr val="lt1"/>
                        </a:solidFill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ไม่สามารถคำนวณได้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  <a:latin typeface="Montserrat"/>
                          <a:ea typeface="Montserrat"/>
                          <a:cs typeface="Montserrat"/>
                          <a:sym typeface="Montserrat"/>
                        </a:rPr>
                        <a:t>มีพื้นฐานทางด้านการคำนวณ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None/>
                      </a:pPr>
                      <a:r>
                        <a:rPr lang="th-TH" sz="1300" u="none" cap="none" strike="noStrike">
                          <a:solidFill>
                            <a:schemeClr val="dk1"/>
                          </a:solidFill>
                        </a:rPr>
                        <a:t>สามารถคำนวณได้อย่างถูกต้อง</a:t>
                      </a:r>
                      <a:endParaRPr sz="13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 anchor="ctr">
                    <a:lnL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38100">
                      <a:solidFill>
                        <a:schemeClr val="accen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65" name="Google Shape;465;p42"/>
          <p:cNvSpPr txBox="1"/>
          <p:nvPr/>
        </p:nvSpPr>
        <p:spPr>
          <a:xfrm>
            <a:off x="1284529" y="359353"/>
            <a:ext cx="7597890" cy="8262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idaloka"/>
              <a:buNone/>
            </a:pPr>
            <a:r>
              <a:rPr b="1" i="0" lang="th-TH" sz="4800" u="sng" cap="none" strike="noStrike">
                <a:solidFill>
                  <a:schemeClr val="dk1"/>
                </a:solidFill>
                <a:latin typeface="Vidaloka"/>
                <a:ea typeface="Vidaloka"/>
                <a:cs typeface="Vidaloka"/>
                <a:sym typeface="Vidaloka"/>
              </a:rPr>
              <a:t>เกณฑ์การวัดและประเมินผล</a:t>
            </a:r>
            <a:endParaRPr b="1" i="0" sz="4800" u="sng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descr="Grading Generic color lineal-color icon" id="466" name="Google Shape;466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0895" y="456809"/>
            <a:ext cx="1093635" cy="1123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3"/>
          <p:cNvSpPr txBox="1"/>
          <p:nvPr>
            <p:ph type="title"/>
          </p:nvPr>
        </p:nvSpPr>
        <p:spPr>
          <a:xfrm>
            <a:off x="4360985" y="1062062"/>
            <a:ext cx="4783015" cy="30156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การทำความเข้าใจอัตราสินค้าที่เสียหายจากการผลิต สามารถช่วยให้โรงงานการผลิตควบคุมคุณภาพของสินค้า และทำให้ลดค่าใช้จ่ายในการผลิตสินค้าต่าง ๆ ได้ </a:t>
            </a: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br>
              <a:rPr lang="th-TH" sz="2000">
                <a:latin typeface="Prompt"/>
                <a:ea typeface="Prompt"/>
                <a:cs typeface="Prompt"/>
                <a:sym typeface="Prompt"/>
              </a:rPr>
            </a:br>
            <a:r>
              <a:rPr lang="th-TH" sz="2000">
                <a:latin typeface="Prompt"/>
                <a:ea typeface="Prompt"/>
                <a:cs typeface="Prompt"/>
                <a:sym typeface="Prompt"/>
              </a:rPr>
              <a:t>และนี่คือจุดเด่นของการเรียนรู้เรื่องความน่าจะเป็น ไม่ใช่แค่เฉพาะแนวคิดทางคณิตศาสตร์ แต่ยังเป็นเครื่องมือในการแก้ไขปัญหาในโลกแห่งความเป็นจริงในธุรกิจ</a:t>
            </a:r>
            <a:endParaRPr sz="2000"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Math Images - Free Download on Freepik" id="473" name="Google Shape;473;p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85" y="1302726"/>
            <a:ext cx="4272600" cy="214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5975" y="4452975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7"/>
          <p:cNvSpPr txBox="1"/>
          <p:nvPr/>
        </p:nvSpPr>
        <p:spPr>
          <a:xfrm>
            <a:off x="-304800" y="2002711"/>
            <a:ext cx="5933709" cy="80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th-TH" sz="65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แนะนำบทเรียน</a:t>
            </a:r>
            <a:endParaRPr b="1" i="0" sz="65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49" name="Google Shape;149;p17"/>
          <p:cNvSpPr txBox="1"/>
          <p:nvPr/>
        </p:nvSpPr>
        <p:spPr>
          <a:xfrm>
            <a:off x="1715093" y="3023830"/>
            <a:ext cx="3892045" cy="3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ontserrat"/>
              <a:buNone/>
            </a:pPr>
            <a:r>
              <a:rPr b="0" i="0" lang="th-TH" sz="1600" u="none" cap="none" strike="noStrike">
                <a:solidFill>
                  <a:srgbClr val="4C3E2C"/>
                </a:solidFill>
                <a:latin typeface="Prompt"/>
                <a:ea typeface="Prompt"/>
                <a:cs typeface="Prompt"/>
                <a:sym typeface="Prompt"/>
              </a:rPr>
              <a:t>การเชื่อมโยงเข้าสู่บทเรียน</a:t>
            </a:r>
            <a:endParaRPr/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id="150" name="Google Shape;150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92825" y="853152"/>
            <a:ext cx="3317302" cy="3317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44"/>
          <p:cNvSpPr txBox="1"/>
          <p:nvPr/>
        </p:nvSpPr>
        <p:spPr>
          <a:xfrm>
            <a:off x="-323196" y="1390799"/>
            <a:ext cx="9876117" cy="16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0000" u="none" cap="none" strike="noStrike">
                <a:solidFill>
                  <a:srgbClr val="000000"/>
                </a:solidFill>
                <a:latin typeface="Vidaloka"/>
                <a:ea typeface="Vidaloka"/>
                <a:cs typeface="Vidaloka"/>
                <a:sym typeface="Vidaloka"/>
              </a:rPr>
              <a:t>สำหรับคุณครู</a:t>
            </a:r>
            <a:endParaRPr b="1" i="0" sz="10000" u="none" cap="none" strike="noStrike">
              <a:solidFill>
                <a:srgbClr val="000000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sp>
        <p:nvSpPr>
          <p:cNvPr id="480" name="Google Shape;480;p44"/>
          <p:cNvSpPr txBox="1"/>
          <p:nvPr/>
        </p:nvSpPr>
        <p:spPr>
          <a:xfrm>
            <a:off x="1554712" y="3035099"/>
            <a:ext cx="6120300" cy="3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0" i="0" lang="th-TH" sz="1600" u="none" cap="none" strike="noStrik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แนวทางการแก้ปัญหาที่เป็นไปได้ + Rubrics</a:t>
            </a:r>
            <a:endParaRPr/>
          </a:p>
        </p:txBody>
      </p:sp>
      <p:pic>
        <p:nvPicPr>
          <p:cNvPr id="481" name="Google Shape;48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5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5"/>
          <p:cNvSpPr txBox="1"/>
          <p:nvPr/>
        </p:nvSpPr>
        <p:spPr>
          <a:xfrm>
            <a:off x="406590" y="2031342"/>
            <a:ext cx="833081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18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แนวทางเกณฑ์การวัดและประเมินผล</a:t>
            </a:r>
            <a:endParaRPr b="1" i="0" sz="1800" u="sng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87" name="Google Shape;487;p45"/>
          <p:cNvGraphicFramePr/>
          <p:nvPr/>
        </p:nvGraphicFramePr>
        <p:xfrm>
          <a:off x="338906" y="2506539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{246E4885-8492-41A0-A23C-CDD25BE7F94B}</a:tableStyleId>
              </a:tblPr>
              <a:tblGrid>
                <a:gridCol w="1393150"/>
                <a:gridCol w="2357675"/>
                <a:gridCol w="2357675"/>
                <a:gridCol w="2357675"/>
              </a:tblGrid>
              <a:tr h="2372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รายการ</a:t>
                      </a:r>
                      <a:endParaRPr b="1"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0 คะแนน</a:t>
                      </a:r>
                      <a:endParaRPr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1 คะแนน</a:t>
                      </a:r>
                      <a:endParaRPr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2 คะแนน</a:t>
                      </a:r>
                      <a:endParaRPr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</a:tr>
              <a:tr h="416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ความเข้าใจเรื่องฟังก์ชันกำลังสอง</a:t>
                      </a:r>
                      <a:endParaRPr b="1"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นักเรียนไม่ได้แสดงให้เห็นถึงความเข้าใจเกี่ยวกับ</a:t>
                      </a:r>
                      <a:b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</a:b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ฟังก์ชันกำลังสอง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นักเรียนมีความเข้าใจเกี่ยวกับฟังก์ชันกำลังสอง แต่มีข้อผิดพลาดบ้าง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นักเรียนระบุฟังก์ชันกำลังสองได้อย่างถูกต้อง </a:t>
                      </a:r>
                      <a:b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</a:b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และใช้สูตรฟังก์ชันกำลังสองได้อย่างแม่นยำ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</a:tr>
              <a:tr h="5194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การประยุกต์ใช้ฟังก์ชันกำลังสอง</a:t>
                      </a:r>
                      <a:endParaRPr b="1"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นักเรียนไม่สามารถประยุกต์ใช้</a:t>
                      </a: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ฟังก์ชันกำลังสอง</a:t>
                      </a: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ได้อย่างถูกต้อง และไม่สามารถแสดงทักษะในการแก้ปัญหาได้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นักเรียนสามารถประยุกต์ใช้</a:t>
                      </a: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ฟังก์ชันกำลังสอง</a:t>
                      </a: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ได้บางส่วนและแสดงทักษะในการแก้ปัญหาพื้นฐานได้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นักเรียนสามารถประยุกต์ใช้</a:t>
                      </a: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ฟังก์ชันกำลังสอง</a:t>
                      </a:r>
                      <a:r>
                        <a:rPr b="0" i="0" lang="th-TH" sz="1200" u="none" cap="none" strike="noStrike">
                          <a:solidFill>
                            <a:schemeClr val="dk1"/>
                          </a:solidFill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ได้อย่างถูกต้องและแสดงทักษะในการแก้ปัญหาได้อย่างเชี่ยวชาญ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</a:tr>
              <a:tr h="2372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การให้เหตุผล</a:t>
                      </a:r>
                      <a:endParaRPr b="1"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นักเรียนไม่สามารถให้เหตุผลได้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นักเรียนสามารถให้เหตุผลพื้นฐานได้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นักเรียนให้เหตุผลที่สมเหตุสมผลและครอบคลุม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</a:tr>
              <a:tr h="462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th-TH" sz="14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การคำนวณปริมาตร</a:t>
                      </a:r>
                      <a:endParaRPr b="1" sz="14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นักเรียนไม่มีความพยายามในการคิดคำนวณ หรือคำนวณไม่ถูกต้อง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นักเรียนมีความพยายามในการคำนวณในการคำนวณฟังก์ชันกำลังสอง หรือมีการคำนวณถูกต้องในบางส่วน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th-TH" sz="1200" u="none" cap="none" strike="noStrike">
                          <a:latin typeface="Vidaloka"/>
                          <a:ea typeface="Vidaloka"/>
                          <a:cs typeface="Vidaloka"/>
                          <a:sym typeface="Vidaloka"/>
                        </a:rPr>
                        <a:t>นักเรียนคำนวณฟังก์ชันกำลังสองได้อย่างถูกต้องแม่นยำ</a:t>
                      </a:r>
                      <a:endParaRPr sz="1200" u="none" cap="none" strike="noStrike">
                        <a:latin typeface="Vidaloka"/>
                        <a:ea typeface="Vidaloka"/>
                        <a:cs typeface="Vidaloka"/>
                        <a:sym typeface="Vidaloka"/>
                      </a:endParaRPr>
                    </a:p>
                  </a:txBody>
                  <a:tcPr marT="34300" marB="34300" marR="68575" marL="68575"/>
                </a:tc>
              </a:tr>
            </a:tbl>
          </a:graphicData>
        </a:graphic>
      </p:graphicFrame>
      <p:sp>
        <p:nvSpPr>
          <p:cNvPr id="488" name="Google Shape;488;p45"/>
          <p:cNvSpPr/>
          <p:nvPr/>
        </p:nvSpPr>
        <p:spPr>
          <a:xfrm>
            <a:off x="338906" y="329184"/>
            <a:ext cx="8330819" cy="1596293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1A16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/>
          <p:nvPr>
            <p:ph type="title"/>
          </p:nvPr>
        </p:nvSpPr>
        <p:spPr>
          <a:xfrm>
            <a:off x="1694870" y="426473"/>
            <a:ext cx="6512259" cy="8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600"/>
              <a:buNone/>
            </a:pPr>
            <a:r>
              <a:rPr b="1" lang="th-TH" sz="3600">
                <a:latin typeface="Prompt"/>
                <a:ea typeface="Prompt"/>
                <a:cs typeface="Prompt"/>
                <a:sym typeface="Prompt"/>
              </a:rPr>
              <a:t>ขั้นนำ </a:t>
            </a:r>
            <a:r>
              <a:rPr lang="th-TH" sz="3600">
                <a:latin typeface="Prompt"/>
                <a:ea typeface="Prompt"/>
                <a:cs typeface="Prompt"/>
                <a:sym typeface="Prompt"/>
              </a:rPr>
              <a:t>โรงงานผลิตเลโก้ </a:t>
            </a:r>
            <a:br>
              <a:rPr lang="th-TH" sz="3600">
                <a:latin typeface="Prompt"/>
                <a:ea typeface="Prompt"/>
                <a:cs typeface="Prompt"/>
                <a:sym typeface="Prompt"/>
              </a:rPr>
            </a:br>
            <a:endParaRPr sz="3600"/>
          </a:p>
        </p:txBody>
      </p:sp>
      <p:sp>
        <p:nvSpPr>
          <p:cNvPr id="157" name="Google Shape;157;p18"/>
          <p:cNvSpPr txBox="1"/>
          <p:nvPr>
            <p:ph idx="2" type="title"/>
          </p:nvPr>
        </p:nvSpPr>
        <p:spPr>
          <a:xfrm>
            <a:off x="614154" y="89339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th-TH"/>
              <a:t>01</a:t>
            </a:r>
            <a:endParaRPr b="1"/>
          </a:p>
        </p:txBody>
      </p:sp>
      <p:pic>
        <p:nvPicPr>
          <p:cNvPr id="158" name="Google Shape;15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descr="Lego to inject USD 1 billion and construct a new factory in Vietnam" id="159" name="Google Shape;159;p18"/>
          <p:cNvSpPr/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0" name="Google Shape;160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7343" y="1731581"/>
            <a:ext cx="3188935" cy="168033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18"/>
          <p:cNvSpPr txBox="1"/>
          <p:nvPr/>
        </p:nvSpPr>
        <p:spPr>
          <a:xfrm>
            <a:off x="157342" y="3503105"/>
            <a:ext cx="3188936" cy="4162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ontserrat"/>
              <a:buNone/>
            </a:pPr>
            <a:r>
              <a:rPr b="0" i="0" lang="th-TH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ภาพที่ 1 </a:t>
            </a:r>
            <a:endParaRPr b="0" i="0" sz="12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Montserrat"/>
              <a:buNone/>
            </a:pPr>
            <a:r>
              <a:rPr b="0" i="0" lang="th-TH" sz="12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แสดงการประกอบตัวต่องเลโก้ในโรงงานการผลิต</a:t>
            </a:r>
            <a:endParaRPr b="0" i="0" sz="1200" u="none" cap="none" strike="noStrike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62" name="Google Shape;162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492071" y="1178797"/>
            <a:ext cx="5494586" cy="30907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/>
          <p:nvPr>
            <p:ph type="title"/>
          </p:nvPr>
        </p:nvSpPr>
        <p:spPr>
          <a:xfrm>
            <a:off x="246999" y="1879202"/>
            <a:ext cx="6321894" cy="68806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3600">
                <a:latin typeface="Prompt"/>
                <a:ea typeface="Prompt"/>
                <a:cs typeface="Prompt"/>
                <a:sym typeface="Prompt"/>
              </a:rPr>
              <a:t>Think-Pair-Share</a:t>
            </a:r>
            <a:endParaRPr b="1" sz="3600"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68" name="Google Shape;168;p19"/>
          <p:cNvSpPr txBox="1"/>
          <p:nvPr/>
        </p:nvSpPr>
        <p:spPr>
          <a:xfrm>
            <a:off x="1140838" y="530250"/>
            <a:ext cx="6832373" cy="928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จะเกิดเหตุการณ์ใดขึ้นกับตัวต่อเลโก้ก่อนถึงการวางขาย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  <p:pic>
        <p:nvPicPr>
          <p:cNvPr descr="Checkpoint Generic Outline Color icon" id="169" name="Google Shape;16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8920" y="471587"/>
            <a:ext cx="1089999" cy="108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9"/>
          <p:cNvSpPr txBox="1"/>
          <p:nvPr/>
        </p:nvSpPr>
        <p:spPr>
          <a:xfrm>
            <a:off x="627663" y="2674258"/>
            <a:ext cx="7888674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Think</a:t>
            </a:r>
            <a: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: ให้นักเรียนค้นหาคำตอบด้วยตนเอง</a:t>
            </a:r>
            <a:endParaRPr b="0" i="0" sz="2400" u="none" cap="none" strike="noStrike">
              <a:solidFill>
                <a:schemeClr val="dk1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Pair</a:t>
            </a:r>
            <a: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:   ปรึกษาเพื่อนที่นั่งติดกัน เพื่อแลกเปลี่ยนความคิด</a:t>
            </a:r>
            <a:b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        และคำตอบซึ่งกันและกัน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</a:pPr>
            <a:r>
              <a:rPr b="1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Share</a:t>
            </a:r>
            <a: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: ให้เลือก 1 คำตอบเพื่อที่จะนำมาแบ่งปันกับเพื่อน ๆ </a:t>
            </a:r>
            <a:b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</a:br>
            <a:r>
              <a:rPr b="0" i="0" lang="th-TH" sz="24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         คู่อื่นในชั้นเรียน </a:t>
            </a:r>
            <a:endParaRPr/>
          </a:p>
        </p:txBody>
      </p:sp>
      <p:pic>
        <p:nvPicPr>
          <p:cNvPr id="171" name="Google Shape;171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9"/>
          <p:cNvSpPr txBox="1"/>
          <p:nvPr/>
        </p:nvSpPr>
        <p:spPr>
          <a:xfrm>
            <a:off x="4635174" y="2008025"/>
            <a:ext cx="1653436" cy="40011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th-TH" sz="2000" u="none" cap="none" strike="noStrike">
                <a:solidFill>
                  <a:srgbClr val="000000"/>
                </a:solidFill>
                <a:latin typeface="Prompt"/>
                <a:ea typeface="Prompt"/>
                <a:cs typeface="Prompt"/>
                <a:sym typeface="Prompt"/>
              </a:rPr>
              <a:t>เวลา: 2 min</a:t>
            </a:r>
            <a:endParaRPr b="1" i="0" sz="2000" u="none" cap="none" strike="noStrike">
              <a:solidFill>
                <a:srgbClr val="000000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  <p:pic>
        <p:nvPicPr>
          <p:cNvPr descr="Timer Images - Free Download on Freepik" id="173" name="Google Shape;173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25601" y="1565871"/>
            <a:ext cx="692798" cy="6927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>
            <p:ph idx="1" type="subTitle"/>
          </p:nvPr>
        </p:nvSpPr>
        <p:spPr>
          <a:xfrm>
            <a:off x="4418052" y="2227409"/>
            <a:ext cx="3411315" cy="36546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>
                <a:latin typeface="Prompt"/>
                <a:ea typeface="Prompt"/>
                <a:cs typeface="Prompt"/>
                <a:sym typeface="Prompt"/>
              </a:rPr>
              <a:t>การตรวจสอบคุณภาพ</a:t>
            </a:r>
            <a:endParaRPr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79" name="Google Shape;179;p20"/>
          <p:cNvSpPr txBox="1"/>
          <p:nvPr>
            <p:ph idx="3" type="subTitle"/>
          </p:nvPr>
        </p:nvSpPr>
        <p:spPr>
          <a:xfrm>
            <a:off x="1289461" y="2254594"/>
            <a:ext cx="2941434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>
                <a:latin typeface="Prompt"/>
                <a:ea typeface="Prompt"/>
                <a:cs typeface="Prompt"/>
                <a:sym typeface="Prompt"/>
              </a:rPr>
              <a:t>การทดสอบ</a:t>
            </a:r>
            <a:endParaRPr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80" name="Google Shape;180;p20"/>
          <p:cNvSpPr txBox="1"/>
          <p:nvPr>
            <p:ph idx="5" type="subTitle"/>
          </p:nvPr>
        </p:nvSpPr>
        <p:spPr>
          <a:xfrm>
            <a:off x="4602167" y="3861219"/>
            <a:ext cx="2941434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>
                <a:latin typeface="Prompt"/>
                <a:ea typeface="Prompt"/>
                <a:cs typeface="Prompt"/>
                <a:sym typeface="Prompt"/>
              </a:rPr>
              <a:t>อัตราความผิดพลาด</a:t>
            </a:r>
            <a:endParaRPr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81" name="Google Shape;181;p20"/>
          <p:cNvSpPr txBox="1"/>
          <p:nvPr>
            <p:ph idx="9" type="subTitle"/>
          </p:nvPr>
        </p:nvSpPr>
        <p:spPr>
          <a:xfrm>
            <a:off x="847697" y="3847459"/>
            <a:ext cx="3966748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th-TH">
                <a:latin typeface="Prompt"/>
                <a:ea typeface="Prompt"/>
                <a:cs typeface="Prompt"/>
                <a:sym typeface="Prompt"/>
              </a:rPr>
              <a:t>การบรรจุภัณฑ์</a:t>
            </a:r>
            <a:endParaRPr>
              <a:latin typeface="Prompt"/>
              <a:ea typeface="Prompt"/>
              <a:cs typeface="Prompt"/>
              <a:sym typeface="Prompt"/>
            </a:endParaRPr>
          </a:p>
        </p:txBody>
      </p:sp>
      <p:sp>
        <p:nvSpPr>
          <p:cNvPr id="182" name="Google Shape;182;p20"/>
          <p:cNvSpPr/>
          <p:nvPr/>
        </p:nvSpPr>
        <p:spPr>
          <a:xfrm>
            <a:off x="5704698" y="1904596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83" name="Google Shape;183;p20"/>
          <p:cNvGrpSpPr/>
          <p:nvPr/>
        </p:nvGrpSpPr>
        <p:grpSpPr>
          <a:xfrm>
            <a:off x="2585043" y="1821417"/>
            <a:ext cx="354586" cy="352675"/>
            <a:chOff x="-35482200" y="3561225"/>
            <a:chExt cx="292225" cy="290650"/>
          </a:xfrm>
        </p:grpSpPr>
        <p:sp>
          <p:nvSpPr>
            <p:cNvPr id="184" name="Google Shape;184;p20"/>
            <p:cNvSpPr/>
            <p:nvPr/>
          </p:nvSpPr>
          <p:spPr>
            <a:xfrm>
              <a:off x="-35482200" y="3749475"/>
              <a:ext cx="292225" cy="102400"/>
            </a:xfrm>
            <a:custGeom>
              <a:rect b="b" l="l" r="r" t="t"/>
              <a:pathLst>
                <a:path extrusionOk="0" h="4096" w="11689">
                  <a:moveTo>
                    <a:pt x="1701" y="0"/>
                  </a:moveTo>
                  <a:cubicBezTo>
                    <a:pt x="1040" y="0"/>
                    <a:pt x="473" y="315"/>
                    <a:pt x="63" y="819"/>
                  </a:cubicBezTo>
                  <a:cubicBezTo>
                    <a:pt x="0" y="945"/>
                    <a:pt x="0" y="1040"/>
                    <a:pt x="32" y="1166"/>
                  </a:cubicBezTo>
                  <a:cubicBezTo>
                    <a:pt x="63" y="1292"/>
                    <a:pt x="189" y="1355"/>
                    <a:pt x="347" y="1355"/>
                  </a:cubicBezTo>
                  <a:lnTo>
                    <a:pt x="1008" y="1355"/>
                  </a:lnTo>
                  <a:cubicBezTo>
                    <a:pt x="1418" y="1355"/>
                    <a:pt x="1670" y="1670"/>
                    <a:pt x="1670" y="2048"/>
                  </a:cubicBezTo>
                  <a:cubicBezTo>
                    <a:pt x="1670" y="2426"/>
                    <a:pt x="1355" y="2710"/>
                    <a:pt x="1008" y="2710"/>
                  </a:cubicBezTo>
                  <a:lnTo>
                    <a:pt x="347" y="2710"/>
                  </a:lnTo>
                  <a:cubicBezTo>
                    <a:pt x="221" y="2710"/>
                    <a:pt x="95" y="2773"/>
                    <a:pt x="32" y="2899"/>
                  </a:cubicBezTo>
                  <a:cubicBezTo>
                    <a:pt x="0" y="3025"/>
                    <a:pt x="0" y="3151"/>
                    <a:pt x="63" y="3245"/>
                  </a:cubicBezTo>
                  <a:cubicBezTo>
                    <a:pt x="410" y="3781"/>
                    <a:pt x="1040" y="4096"/>
                    <a:pt x="1701" y="4096"/>
                  </a:cubicBezTo>
                  <a:cubicBezTo>
                    <a:pt x="2615" y="4096"/>
                    <a:pt x="3371" y="3497"/>
                    <a:pt x="3655" y="2710"/>
                  </a:cubicBezTo>
                  <a:lnTo>
                    <a:pt x="8065" y="2710"/>
                  </a:lnTo>
                  <a:cubicBezTo>
                    <a:pt x="8317" y="3497"/>
                    <a:pt x="9073" y="4096"/>
                    <a:pt x="9987" y="4096"/>
                  </a:cubicBezTo>
                  <a:cubicBezTo>
                    <a:pt x="10649" y="4096"/>
                    <a:pt x="11247" y="3781"/>
                    <a:pt x="11594" y="3245"/>
                  </a:cubicBezTo>
                  <a:cubicBezTo>
                    <a:pt x="11688" y="3119"/>
                    <a:pt x="11688" y="3025"/>
                    <a:pt x="11625" y="2899"/>
                  </a:cubicBezTo>
                  <a:cubicBezTo>
                    <a:pt x="11594" y="2773"/>
                    <a:pt x="11468" y="2710"/>
                    <a:pt x="11310" y="2710"/>
                  </a:cubicBezTo>
                  <a:lnTo>
                    <a:pt x="10649" y="2710"/>
                  </a:lnTo>
                  <a:cubicBezTo>
                    <a:pt x="10271" y="2710"/>
                    <a:pt x="9987" y="2395"/>
                    <a:pt x="9987" y="2048"/>
                  </a:cubicBezTo>
                  <a:cubicBezTo>
                    <a:pt x="9987" y="1670"/>
                    <a:pt x="10302" y="1355"/>
                    <a:pt x="10649" y="1355"/>
                  </a:cubicBezTo>
                  <a:lnTo>
                    <a:pt x="11310" y="1355"/>
                  </a:lnTo>
                  <a:cubicBezTo>
                    <a:pt x="11436" y="1355"/>
                    <a:pt x="11562" y="1292"/>
                    <a:pt x="11625" y="1166"/>
                  </a:cubicBezTo>
                  <a:cubicBezTo>
                    <a:pt x="11688" y="1040"/>
                    <a:pt x="11688" y="945"/>
                    <a:pt x="11594" y="819"/>
                  </a:cubicBezTo>
                  <a:cubicBezTo>
                    <a:pt x="11247" y="315"/>
                    <a:pt x="10649" y="0"/>
                    <a:pt x="9987" y="0"/>
                  </a:cubicBezTo>
                  <a:cubicBezTo>
                    <a:pt x="9073" y="0"/>
                    <a:pt x="8349" y="567"/>
                    <a:pt x="8065" y="1355"/>
                  </a:cubicBezTo>
                  <a:lnTo>
                    <a:pt x="3655" y="1355"/>
                  </a:lnTo>
                  <a:cubicBezTo>
                    <a:pt x="3371" y="567"/>
                    <a:pt x="2615" y="0"/>
                    <a:pt x="1701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5" name="Google Shape;185;p20"/>
            <p:cNvSpPr/>
            <p:nvPr/>
          </p:nvSpPr>
          <p:spPr>
            <a:xfrm>
              <a:off x="-35371150" y="3561225"/>
              <a:ext cx="68550" cy="68550"/>
            </a:xfrm>
            <a:custGeom>
              <a:rect b="b" l="l" r="r" t="t"/>
              <a:pathLst>
                <a:path extrusionOk="0" h="2742" w="2742">
                  <a:moveTo>
                    <a:pt x="1355" y="1"/>
                  </a:moveTo>
                  <a:cubicBezTo>
                    <a:pt x="630" y="1"/>
                    <a:pt x="0" y="631"/>
                    <a:pt x="0" y="1387"/>
                  </a:cubicBezTo>
                  <a:cubicBezTo>
                    <a:pt x="0" y="2111"/>
                    <a:pt x="630" y="2741"/>
                    <a:pt x="1355" y="2741"/>
                  </a:cubicBezTo>
                  <a:cubicBezTo>
                    <a:pt x="2111" y="2741"/>
                    <a:pt x="2741" y="2111"/>
                    <a:pt x="2741" y="1387"/>
                  </a:cubicBezTo>
                  <a:cubicBezTo>
                    <a:pt x="2741" y="631"/>
                    <a:pt x="2111" y="1"/>
                    <a:pt x="1355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20"/>
            <p:cNvSpPr/>
            <p:nvPr/>
          </p:nvSpPr>
          <p:spPr>
            <a:xfrm>
              <a:off x="-35405025" y="3647075"/>
              <a:ext cx="136275" cy="119750"/>
            </a:xfrm>
            <a:custGeom>
              <a:rect b="b" l="l" r="r" t="t"/>
              <a:pathLst>
                <a:path extrusionOk="0" h="4790" w="5451">
                  <a:moveTo>
                    <a:pt x="2710" y="1"/>
                  </a:moveTo>
                  <a:cubicBezTo>
                    <a:pt x="1387" y="1"/>
                    <a:pt x="253" y="1009"/>
                    <a:pt x="32" y="2300"/>
                  </a:cubicBezTo>
                  <a:cubicBezTo>
                    <a:pt x="1" y="2521"/>
                    <a:pt x="158" y="2710"/>
                    <a:pt x="410" y="2710"/>
                  </a:cubicBezTo>
                  <a:lnTo>
                    <a:pt x="2395" y="2710"/>
                  </a:lnTo>
                  <a:lnTo>
                    <a:pt x="2395" y="4789"/>
                  </a:lnTo>
                  <a:lnTo>
                    <a:pt x="3088" y="4789"/>
                  </a:lnTo>
                  <a:lnTo>
                    <a:pt x="3088" y="2710"/>
                  </a:lnTo>
                  <a:lnTo>
                    <a:pt x="5073" y="2710"/>
                  </a:lnTo>
                  <a:cubicBezTo>
                    <a:pt x="5293" y="2710"/>
                    <a:pt x="5451" y="2521"/>
                    <a:pt x="5451" y="2300"/>
                  </a:cubicBezTo>
                  <a:cubicBezTo>
                    <a:pt x="5230" y="977"/>
                    <a:pt x="4096" y="1"/>
                    <a:pt x="2710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87" name="Google Shape;187;p20"/>
          <p:cNvGrpSpPr/>
          <p:nvPr/>
        </p:nvGrpSpPr>
        <p:grpSpPr>
          <a:xfrm>
            <a:off x="2760178" y="3558717"/>
            <a:ext cx="354586" cy="356254"/>
            <a:chOff x="-34405525" y="3558075"/>
            <a:chExt cx="292225" cy="293600"/>
          </a:xfrm>
        </p:grpSpPr>
        <p:sp>
          <p:nvSpPr>
            <p:cNvPr id="188" name="Google Shape;188;p20"/>
            <p:cNvSpPr/>
            <p:nvPr/>
          </p:nvSpPr>
          <p:spPr>
            <a:xfrm>
              <a:off x="-34303150" y="3663825"/>
              <a:ext cx="189850" cy="187850"/>
            </a:xfrm>
            <a:custGeom>
              <a:rect b="b" l="l" r="r" t="t"/>
              <a:pathLst>
                <a:path extrusionOk="0" h="7514" w="7594">
                  <a:moveTo>
                    <a:pt x="5487" y="0"/>
                  </a:moveTo>
                  <a:cubicBezTo>
                    <a:pt x="5380" y="0"/>
                    <a:pt x="5278" y="8"/>
                    <a:pt x="5168" y="24"/>
                  </a:cubicBezTo>
                  <a:cubicBezTo>
                    <a:pt x="4349" y="181"/>
                    <a:pt x="3656" y="843"/>
                    <a:pt x="3561" y="1630"/>
                  </a:cubicBezTo>
                  <a:cubicBezTo>
                    <a:pt x="3467" y="2198"/>
                    <a:pt x="3561" y="2513"/>
                    <a:pt x="3719" y="2891"/>
                  </a:cubicBezTo>
                  <a:lnTo>
                    <a:pt x="285" y="6325"/>
                  </a:lnTo>
                  <a:cubicBezTo>
                    <a:pt x="1" y="6608"/>
                    <a:pt x="1" y="7049"/>
                    <a:pt x="285" y="7301"/>
                  </a:cubicBezTo>
                  <a:cubicBezTo>
                    <a:pt x="426" y="7443"/>
                    <a:pt x="600" y="7514"/>
                    <a:pt x="773" y="7514"/>
                  </a:cubicBezTo>
                  <a:cubicBezTo>
                    <a:pt x="946" y="7514"/>
                    <a:pt x="1119" y="7443"/>
                    <a:pt x="1261" y="7301"/>
                  </a:cubicBezTo>
                  <a:lnTo>
                    <a:pt x="4695" y="3899"/>
                  </a:lnTo>
                  <a:cubicBezTo>
                    <a:pt x="5022" y="4016"/>
                    <a:pt x="5280" y="4080"/>
                    <a:pt x="5597" y="4080"/>
                  </a:cubicBezTo>
                  <a:cubicBezTo>
                    <a:pt x="5708" y="4080"/>
                    <a:pt x="5825" y="4073"/>
                    <a:pt x="5955" y="4056"/>
                  </a:cubicBezTo>
                  <a:cubicBezTo>
                    <a:pt x="6775" y="3899"/>
                    <a:pt x="7436" y="3206"/>
                    <a:pt x="7562" y="2418"/>
                  </a:cubicBezTo>
                  <a:cubicBezTo>
                    <a:pt x="7594" y="2198"/>
                    <a:pt x="7594" y="1945"/>
                    <a:pt x="7562" y="1756"/>
                  </a:cubicBezTo>
                  <a:cubicBezTo>
                    <a:pt x="7562" y="1630"/>
                    <a:pt x="7436" y="1504"/>
                    <a:pt x="7310" y="1473"/>
                  </a:cubicBezTo>
                  <a:cubicBezTo>
                    <a:pt x="7287" y="1465"/>
                    <a:pt x="7259" y="1461"/>
                    <a:pt x="7229" y="1461"/>
                  </a:cubicBezTo>
                  <a:cubicBezTo>
                    <a:pt x="7141" y="1461"/>
                    <a:pt x="7034" y="1497"/>
                    <a:pt x="6964" y="1567"/>
                  </a:cubicBezTo>
                  <a:lnTo>
                    <a:pt x="6491" y="2040"/>
                  </a:lnTo>
                  <a:cubicBezTo>
                    <a:pt x="6365" y="2166"/>
                    <a:pt x="6192" y="2229"/>
                    <a:pt x="6014" y="2229"/>
                  </a:cubicBezTo>
                  <a:cubicBezTo>
                    <a:pt x="5837" y="2229"/>
                    <a:pt x="5656" y="2166"/>
                    <a:pt x="5514" y="2040"/>
                  </a:cubicBezTo>
                  <a:cubicBezTo>
                    <a:pt x="5231" y="1756"/>
                    <a:pt x="5231" y="1315"/>
                    <a:pt x="5514" y="1032"/>
                  </a:cubicBezTo>
                  <a:lnTo>
                    <a:pt x="6018" y="622"/>
                  </a:lnTo>
                  <a:cubicBezTo>
                    <a:pt x="6113" y="528"/>
                    <a:pt x="6144" y="370"/>
                    <a:pt x="6113" y="276"/>
                  </a:cubicBezTo>
                  <a:cubicBezTo>
                    <a:pt x="6050" y="150"/>
                    <a:pt x="5955" y="55"/>
                    <a:pt x="5829" y="24"/>
                  </a:cubicBezTo>
                  <a:cubicBezTo>
                    <a:pt x="5703" y="8"/>
                    <a:pt x="5593" y="0"/>
                    <a:pt x="5487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20"/>
            <p:cNvSpPr/>
            <p:nvPr/>
          </p:nvSpPr>
          <p:spPr>
            <a:xfrm>
              <a:off x="-34250375" y="3565950"/>
              <a:ext cx="46500" cy="46500"/>
            </a:xfrm>
            <a:custGeom>
              <a:rect b="b" l="l" r="r" t="t"/>
              <a:pathLst>
                <a:path extrusionOk="0" h="1860" w="1860">
                  <a:moveTo>
                    <a:pt x="1" y="1"/>
                  </a:moveTo>
                  <a:lnTo>
                    <a:pt x="1" y="1859"/>
                  </a:lnTo>
                  <a:lnTo>
                    <a:pt x="1860" y="1859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20"/>
            <p:cNvSpPr/>
            <p:nvPr/>
          </p:nvSpPr>
          <p:spPr>
            <a:xfrm>
              <a:off x="-34405525" y="3558075"/>
              <a:ext cx="206375" cy="276475"/>
            </a:xfrm>
            <a:custGeom>
              <a:rect b="b" l="l" r="r" t="t"/>
              <a:pathLst>
                <a:path extrusionOk="0" h="11059" w="8255">
                  <a:moveTo>
                    <a:pt x="3812" y="1450"/>
                  </a:moveTo>
                  <a:cubicBezTo>
                    <a:pt x="4001" y="1450"/>
                    <a:pt x="4159" y="1607"/>
                    <a:pt x="4159" y="1796"/>
                  </a:cubicBezTo>
                  <a:cubicBezTo>
                    <a:pt x="4159" y="2017"/>
                    <a:pt x="4001" y="2174"/>
                    <a:pt x="3812" y="2174"/>
                  </a:cubicBezTo>
                  <a:cubicBezTo>
                    <a:pt x="3623" y="2174"/>
                    <a:pt x="3466" y="2017"/>
                    <a:pt x="3466" y="1796"/>
                  </a:cubicBezTo>
                  <a:cubicBezTo>
                    <a:pt x="3466" y="1607"/>
                    <a:pt x="3623" y="1450"/>
                    <a:pt x="3812" y="1450"/>
                  </a:cubicBezTo>
                  <a:close/>
                  <a:moveTo>
                    <a:pt x="3812" y="2836"/>
                  </a:moveTo>
                  <a:cubicBezTo>
                    <a:pt x="4001" y="2836"/>
                    <a:pt x="4159" y="2993"/>
                    <a:pt x="4159" y="3183"/>
                  </a:cubicBezTo>
                  <a:lnTo>
                    <a:pt x="4159" y="5293"/>
                  </a:lnTo>
                  <a:cubicBezTo>
                    <a:pt x="4159" y="5482"/>
                    <a:pt x="4001" y="5640"/>
                    <a:pt x="3812" y="5640"/>
                  </a:cubicBezTo>
                  <a:cubicBezTo>
                    <a:pt x="3623" y="5640"/>
                    <a:pt x="3466" y="5482"/>
                    <a:pt x="3466" y="5293"/>
                  </a:cubicBezTo>
                  <a:lnTo>
                    <a:pt x="3466" y="3183"/>
                  </a:lnTo>
                  <a:cubicBezTo>
                    <a:pt x="3466" y="2993"/>
                    <a:pt x="3623" y="2836"/>
                    <a:pt x="3812" y="2836"/>
                  </a:cubicBezTo>
                  <a:close/>
                  <a:moveTo>
                    <a:pt x="5860" y="6301"/>
                  </a:moveTo>
                  <a:cubicBezTo>
                    <a:pt x="6049" y="6301"/>
                    <a:pt x="6207" y="6459"/>
                    <a:pt x="6207" y="6648"/>
                  </a:cubicBezTo>
                  <a:cubicBezTo>
                    <a:pt x="6207" y="6837"/>
                    <a:pt x="6049" y="6995"/>
                    <a:pt x="5860" y="6995"/>
                  </a:cubicBezTo>
                  <a:lnTo>
                    <a:pt x="1733" y="6995"/>
                  </a:lnTo>
                  <a:cubicBezTo>
                    <a:pt x="1544" y="6995"/>
                    <a:pt x="1387" y="6837"/>
                    <a:pt x="1387" y="6648"/>
                  </a:cubicBezTo>
                  <a:cubicBezTo>
                    <a:pt x="1387" y="6459"/>
                    <a:pt x="1544" y="6301"/>
                    <a:pt x="1733" y="6301"/>
                  </a:cubicBezTo>
                  <a:close/>
                  <a:moveTo>
                    <a:pt x="4537" y="7688"/>
                  </a:moveTo>
                  <a:cubicBezTo>
                    <a:pt x="4726" y="7688"/>
                    <a:pt x="4884" y="7845"/>
                    <a:pt x="4884" y="8034"/>
                  </a:cubicBezTo>
                  <a:cubicBezTo>
                    <a:pt x="4884" y="8223"/>
                    <a:pt x="4726" y="8381"/>
                    <a:pt x="4537" y="8381"/>
                  </a:cubicBezTo>
                  <a:lnTo>
                    <a:pt x="1733" y="8381"/>
                  </a:lnTo>
                  <a:cubicBezTo>
                    <a:pt x="1544" y="8381"/>
                    <a:pt x="1387" y="8223"/>
                    <a:pt x="1387" y="8034"/>
                  </a:cubicBezTo>
                  <a:cubicBezTo>
                    <a:pt x="1387" y="7845"/>
                    <a:pt x="1544" y="7688"/>
                    <a:pt x="1733" y="7688"/>
                  </a:cubicBezTo>
                  <a:close/>
                  <a:moveTo>
                    <a:pt x="347" y="1"/>
                  </a:moveTo>
                  <a:cubicBezTo>
                    <a:pt x="158" y="1"/>
                    <a:pt x="0" y="158"/>
                    <a:pt x="0" y="347"/>
                  </a:cubicBezTo>
                  <a:lnTo>
                    <a:pt x="0" y="10681"/>
                  </a:lnTo>
                  <a:cubicBezTo>
                    <a:pt x="0" y="10964"/>
                    <a:pt x="158" y="11059"/>
                    <a:pt x="347" y="11059"/>
                  </a:cubicBezTo>
                  <a:lnTo>
                    <a:pt x="3466" y="11059"/>
                  </a:lnTo>
                  <a:cubicBezTo>
                    <a:pt x="3466" y="10712"/>
                    <a:pt x="3592" y="10366"/>
                    <a:pt x="3844" y="10082"/>
                  </a:cubicBezTo>
                  <a:lnTo>
                    <a:pt x="4254" y="9704"/>
                  </a:lnTo>
                  <a:lnTo>
                    <a:pt x="1702" y="9704"/>
                  </a:lnTo>
                  <a:cubicBezTo>
                    <a:pt x="1481" y="9704"/>
                    <a:pt x="1324" y="9546"/>
                    <a:pt x="1324" y="9326"/>
                  </a:cubicBezTo>
                  <a:cubicBezTo>
                    <a:pt x="1324" y="9137"/>
                    <a:pt x="1481" y="8979"/>
                    <a:pt x="1702" y="8979"/>
                  </a:cubicBezTo>
                  <a:lnTo>
                    <a:pt x="4915" y="8979"/>
                  </a:lnTo>
                  <a:lnTo>
                    <a:pt x="6963" y="6932"/>
                  </a:lnTo>
                  <a:cubicBezTo>
                    <a:pt x="6900" y="6585"/>
                    <a:pt x="6805" y="6238"/>
                    <a:pt x="6931" y="5703"/>
                  </a:cubicBezTo>
                  <a:cubicBezTo>
                    <a:pt x="7089" y="4915"/>
                    <a:pt x="7562" y="4254"/>
                    <a:pt x="8255" y="3876"/>
                  </a:cubicBezTo>
                  <a:lnTo>
                    <a:pt x="8255" y="2773"/>
                  </a:lnTo>
                  <a:lnTo>
                    <a:pt x="5860" y="2773"/>
                  </a:lnTo>
                  <a:cubicBezTo>
                    <a:pt x="5671" y="2773"/>
                    <a:pt x="5514" y="2615"/>
                    <a:pt x="5514" y="2395"/>
                  </a:cubicBezTo>
                  <a:lnTo>
                    <a:pt x="5514" y="1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91" name="Google Shape;191;p20"/>
          <p:cNvGrpSpPr/>
          <p:nvPr/>
        </p:nvGrpSpPr>
        <p:grpSpPr>
          <a:xfrm>
            <a:off x="5757657" y="3508618"/>
            <a:ext cx="366052" cy="356831"/>
            <a:chOff x="-31817400" y="3910025"/>
            <a:chExt cx="301675" cy="294075"/>
          </a:xfrm>
        </p:grpSpPr>
        <p:sp>
          <p:nvSpPr>
            <p:cNvPr id="192" name="Google Shape;192;p20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3" name="Google Shape;193;p20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4" name="Google Shape;194;p20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95" name="Google Shape;19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29367" y="4462344"/>
            <a:ext cx="1314633" cy="3524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heckpoint Generic Outline Color icon" id="196" name="Google Shape;196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8920" y="471587"/>
            <a:ext cx="1089999" cy="108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Google Shape;197;p20"/>
          <p:cNvSpPr txBox="1"/>
          <p:nvPr/>
        </p:nvSpPr>
        <p:spPr>
          <a:xfrm>
            <a:off x="1140838" y="530250"/>
            <a:ext cx="6832373" cy="92862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Checkpoint: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Vidaloka"/>
              <a:buNone/>
            </a:pPr>
            <a:r>
              <a:rPr b="0" i="0" lang="th-TH" sz="2000" u="none" cap="none" strike="noStrike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จะเกิดเหตุการณ์ใดขึ้นกับตัวต่อเลโก้ก่อนถึงการวางขาย</a:t>
            </a:r>
            <a:endParaRPr b="0" i="0" sz="2200" u="none" cap="none" strike="noStrike">
              <a:solidFill>
                <a:schemeClr val="dk1"/>
              </a:solidFill>
              <a:latin typeface="Vidaloka"/>
              <a:ea typeface="Vidaloka"/>
              <a:cs typeface="Vidaloka"/>
              <a:sym typeface="Vidalok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1"/>
          <p:cNvSpPr txBox="1"/>
          <p:nvPr>
            <p:ph type="title"/>
          </p:nvPr>
        </p:nvSpPr>
        <p:spPr>
          <a:xfrm>
            <a:off x="369121" y="609077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th-TH" sz="4800">
                <a:latin typeface="Prompt"/>
                <a:ea typeface="Prompt"/>
                <a:cs typeface="Prompt"/>
                <a:sym typeface="Prompt"/>
              </a:rPr>
              <a:t>วัตถุประสงค์การเรียนรู้ </a:t>
            </a:r>
            <a:endParaRPr sz="4800"/>
          </a:p>
        </p:txBody>
      </p:sp>
      <p:sp>
        <p:nvSpPr>
          <p:cNvPr id="203" name="Google Shape;203;p21"/>
          <p:cNvSpPr txBox="1"/>
          <p:nvPr/>
        </p:nvSpPr>
        <p:spPr>
          <a:xfrm>
            <a:off x="272142" y="1501749"/>
            <a:ext cx="8871858" cy="21400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ontserrat"/>
              <a:buChar char="●"/>
            </a:pPr>
            <a:r>
              <a:rPr b="0" i="0" lang="th-TH" sz="26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เมื่อเรียนจบบทเรียนแล้ว นักเรียนควรมีความสามารถดังนี้ 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</a:pPr>
            <a:r>
              <a:rPr b="0" i="0" lang="th-TH" sz="24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ประยุกต์ใช้ความแปรปรวนกับสถานการณ์ปัญหาในชีวิตจริง</a:t>
            </a:r>
            <a:endParaRPr b="0" i="0" sz="24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ontserrat"/>
              <a:buChar char="○"/>
            </a:pPr>
            <a:r>
              <a:rPr b="0" i="0" lang="th-TH" sz="24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ให้เหตุผลและอธิบายวิธีการแก้ปัญหาอย่างชัดเจน</a:t>
            </a:r>
            <a:endParaRPr b="0" i="0" sz="2400" u="none" cap="none" strike="noStrike">
              <a:solidFill>
                <a:schemeClr val="dk2"/>
              </a:solidFill>
              <a:latin typeface="Prompt"/>
              <a:ea typeface="Prompt"/>
              <a:cs typeface="Prompt"/>
              <a:sym typeface="Prompt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2"/>
          <p:cNvSpPr txBox="1"/>
          <p:nvPr>
            <p:ph idx="2" type="title"/>
          </p:nvPr>
        </p:nvSpPr>
        <p:spPr>
          <a:xfrm>
            <a:off x="4390042" y="1402325"/>
            <a:ext cx="1650900" cy="97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th-TH"/>
              <a:t>02</a:t>
            </a:r>
            <a:endParaRPr b="1"/>
          </a:p>
        </p:txBody>
      </p:sp>
      <p:pic>
        <p:nvPicPr>
          <p:cNvPr descr="Math Class Images - Free Download on Freepik" id="209" name="Google Shape;209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47285" y="1022106"/>
            <a:ext cx="4078815" cy="2717038"/>
          </a:xfrm>
          <a:prstGeom prst="rect">
            <a:avLst/>
          </a:prstGeom>
          <a:noFill/>
          <a:ln>
            <a:noFill/>
          </a:ln>
        </p:spPr>
      </p:pic>
      <p:pic>
        <p:nvPicPr>
          <p:cNvPr id="210" name="Google Shape;210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2"/>
          <p:cNvSpPr txBox="1"/>
          <p:nvPr>
            <p:ph type="title"/>
          </p:nvPr>
        </p:nvSpPr>
        <p:spPr>
          <a:xfrm>
            <a:off x="4405615" y="2499461"/>
            <a:ext cx="4391100" cy="64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b="1" lang="th-TH" sz="4000">
                <a:solidFill>
                  <a:schemeClr val="dk1"/>
                </a:solidFill>
                <a:latin typeface="Prompt"/>
                <a:ea typeface="Prompt"/>
                <a:cs typeface="Prompt"/>
                <a:sym typeface="Prompt"/>
              </a:rPr>
              <a:t>การพัฒนาขั้นที่ 1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3"/>
          <p:cNvSpPr txBox="1"/>
          <p:nvPr>
            <p:ph type="title"/>
          </p:nvPr>
        </p:nvSpPr>
        <p:spPr>
          <a:xfrm>
            <a:off x="198570" y="145387"/>
            <a:ext cx="3566570" cy="109677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th-TH" sz="4800"/>
              <a:t>F O C U S</a:t>
            </a:r>
            <a:endParaRPr/>
          </a:p>
        </p:txBody>
      </p:sp>
      <p:pic>
        <p:nvPicPr>
          <p:cNvPr id="217" name="Google Shape;21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973212" y="285359"/>
            <a:ext cx="1314633" cy="3524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8" name="Google Shape;218;p23"/>
          <p:cNvGrpSpPr/>
          <p:nvPr/>
        </p:nvGrpSpPr>
        <p:grpSpPr>
          <a:xfrm>
            <a:off x="4255516" y="1689474"/>
            <a:ext cx="632968" cy="676939"/>
            <a:chOff x="-31817400" y="3910025"/>
            <a:chExt cx="301675" cy="294075"/>
          </a:xfrm>
        </p:grpSpPr>
        <p:sp>
          <p:nvSpPr>
            <p:cNvPr id="219" name="Google Shape;219;p23"/>
            <p:cNvSpPr/>
            <p:nvPr/>
          </p:nvSpPr>
          <p:spPr>
            <a:xfrm>
              <a:off x="-31817400" y="3911550"/>
              <a:ext cx="301675" cy="292550"/>
            </a:xfrm>
            <a:custGeom>
              <a:rect b="b" l="l" r="r" t="t"/>
              <a:pathLst>
                <a:path extrusionOk="0" h="11702" w="12067">
                  <a:moveTo>
                    <a:pt x="2558" y="0"/>
                  </a:moveTo>
                  <a:cubicBezTo>
                    <a:pt x="2357" y="0"/>
                    <a:pt x="2155" y="24"/>
                    <a:pt x="1954" y="70"/>
                  </a:cubicBezTo>
                  <a:cubicBezTo>
                    <a:pt x="1828" y="102"/>
                    <a:pt x="1733" y="196"/>
                    <a:pt x="1702" y="322"/>
                  </a:cubicBezTo>
                  <a:cubicBezTo>
                    <a:pt x="1670" y="448"/>
                    <a:pt x="1702" y="543"/>
                    <a:pt x="1796" y="637"/>
                  </a:cubicBezTo>
                  <a:lnTo>
                    <a:pt x="2679" y="1551"/>
                  </a:lnTo>
                  <a:cubicBezTo>
                    <a:pt x="2962" y="1803"/>
                    <a:pt x="2962" y="2244"/>
                    <a:pt x="2679" y="2528"/>
                  </a:cubicBezTo>
                  <a:cubicBezTo>
                    <a:pt x="2553" y="2669"/>
                    <a:pt x="2379" y="2740"/>
                    <a:pt x="2202" y="2740"/>
                  </a:cubicBezTo>
                  <a:cubicBezTo>
                    <a:pt x="2025" y="2740"/>
                    <a:pt x="1844" y="2669"/>
                    <a:pt x="1702" y="2528"/>
                  </a:cubicBezTo>
                  <a:lnTo>
                    <a:pt x="788" y="1614"/>
                  </a:lnTo>
                  <a:cubicBezTo>
                    <a:pt x="744" y="1569"/>
                    <a:pt x="668" y="1525"/>
                    <a:pt x="582" y="1525"/>
                  </a:cubicBezTo>
                  <a:cubicBezTo>
                    <a:pt x="547" y="1525"/>
                    <a:pt x="510" y="1532"/>
                    <a:pt x="473" y="1551"/>
                  </a:cubicBezTo>
                  <a:cubicBezTo>
                    <a:pt x="347" y="1582"/>
                    <a:pt x="284" y="1645"/>
                    <a:pt x="253" y="1771"/>
                  </a:cubicBezTo>
                  <a:cubicBezTo>
                    <a:pt x="1" y="2591"/>
                    <a:pt x="253" y="3473"/>
                    <a:pt x="883" y="4103"/>
                  </a:cubicBezTo>
                  <a:cubicBezTo>
                    <a:pt x="1366" y="4494"/>
                    <a:pt x="1932" y="4750"/>
                    <a:pt x="2619" y="4750"/>
                  </a:cubicBezTo>
                  <a:cubicBezTo>
                    <a:pt x="2874" y="4750"/>
                    <a:pt x="3145" y="4715"/>
                    <a:pt x="3435" y="4638"/>
                  </a:cubicBezTo>
                  <a:lnTo>
                    <a:pt x="7247" y="8482"/>
                  </a:lnTo>
                  <a:cubicBezTo>
                    <a:pt x="6963" y="9522"/>
                    <a:pt x="7215" y="10372"/>
                    <a:pt x="7814" y="10971"/>
                  </a:cubicBezTo>
                  <a:cubicBezTo>
                    <a:pt x="8291" y="11472"/>
                    <a:pt x="8895" y="11702"/>
                    <a:pt x="9516" y="11702"/>
                  </a:cubicBezTo>
                  <a:cubicBezTo>
                    <a:pt x="9714" y="11702"/>
                    <a:pt x="9915" y="11678"/>
                    <a:pt x="10114" y="11632"/>
                  </a:cubicBezTo>
                  <a:cubicBezTo>
                    <a:pt x="10240" y="11569"/>
                    <a:pt x="10334" y="11506"/>
                    <a:pt x="10366" y="11380"/>
                  </a:cubicBezTo>
                  <a:cubicBezTo>
                    <a:pt x="10397" y="11254"/>
                    <a:pt x="10366" y="11128"/>
                    <a:pt x="10271" y="11065"/>
                  </a:cubicBezTo>
                  <a:lnTo>
                    <a:pt x="9389" y="10152"/>
                  </a:lnTo>
                  <a:cubicBezTo>
                    <a:pt x="9106" y="9868"/>
                    <a:pt x="9106" y="9459"/>
                    <a:pt x="9389" y="9175"/>
                  </a:cubicBezTo>
                  <a:cubicBezTo>
                    <a:pt x="9515" y="9033"/>
                    <a:pt x="9688" y="8962"/>
                    <a:pt x="9866" y="8962"/>
                  </a:cubicBezTo>
                  <a:cubicBezTo>
                    <a:pt x="10043" y="8962"/>
                    <a:pt x="10224" y="9033"/>
                    <a:pt x="10366" y="9175"/>
                  </a:cubicBezTo>
                  <a:lnTo>
                    <a:pt x="11279" y="10089"/>
                  </a:lnTo>
                  <a:cubicBezTo>
                    <a:pt x="11326" y="10135"/>
                    <a:pt x="11405" y="10164"/>
                    <a:pt x="11494" y="10164"/>
                  </a:cubicBezTo>
                  <a:cubicBezTo>
                    <a:pt x="11527" y="10164"/>
                    <a:pt x="11561" y="10160"/>
                    <a:pt x="11594" y="10152"/>
                  </a:cubicBezTo>
                  <a:cubicBezTo>
                    <a:pt x="11720" y="10120"/>
                    <a:pt x="11783" y="10026"/>
                    <a:pt x="11815" y="9931"/>
                  </a:cubicBezTo>
                  <a:cubicBezTo>
                    <a:pt x="12067" y="9081"/>
                    <a:pt x="11815" y="8230"/>
                    <a:pt x="11185" y="7600"/>
                  </a:cubicBezTo>
                  <a:cubicBezTo>
                    <a:pt x="10778" y="7170"/>
                    <a:pt x="10224" y="6903"/>
                    <a:pt x="9537" y="6903"/>
                  </a:cubicBezTo>
                  <a:cubicBezTo>
                    <a:pt x="9266" y="6903"/>
                    <a:pt x="8975" y="6944"/>
                    <a:pt x="8665" y="7033"/>
                  </a:cubicBezTo>
                  <a:lnTo>
                    <a:pt x="4852" y="3221"/>
                  </a:lnTo>
                  <a:lnTo>
                    <a:pt x="4884" y="3032"/>
                  </a:lnTo>
                  <a:cubicBezTo>
                    <a:pt x="5136" y="2213"/>
                    <a:pt x="4884" y="1330"/>
                    <a:pt x="4254" y="700"/>
                  </a:cubicBezTo>
                  <a:cubicBezTo>
                    <a:pt x="3778" y="225"/>
                    <a:pt x="3177" y="0"/>
                    <a:pt x="2558" y="0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0" name="Google Shape;220;p23"/>
            <p:cNvSpPr/>
            <p:nvPr/>
          </p:nvSpPr>
          <p:spPr>
            <a:xfrm>
              <a:off x="-31816600" y="4062950"/>
              <a:ext cx="144150" cy="140600"/>
            </a:xfrm>
            <a:custGeom>
              <a:rect b="b" l="l" r="r" t="t"/>
              <a:pathLst>
                <a:path extrusionOk="0" h="5624" w="5766">
                  <a:moveTo>
                    <a:pt x="4080" y="1504"/>
                  </a:moveTo>
                  <a:cubicBezTo>
                    <a:pt x="4167" y="1504"/>
                    <a:pt x="4253" y="1528"/>
                    <a:pt x="4316" y="1575"/>
                  </a:cubicBezTo>
                  <a:cubicBezTo>
                    <a:pt x="4442" y="1701"/>
                    <a:pt x="4442" y="1953"/>
                    <a:pt x="4316" y="2048"/>
                  </a:cubicBezTo>
                  <a:lnTo>
                    <a:pt x="2205" y="4159"/>
                  </a:lnTo>
                  <a:cubicBezTo>
                    <a:pt x="2158" y="4206"/>
                    <a:pt x="2072" y="4230"/>
                    <a:pt x="1985" y="4230"/>
                  </a:cubicBezTo>
                  <a:cubicBezTo>
                    <a:pt x="1898" y="4230"/>
                    <a:pt x="1812" y="4206"/>
                    <a:pt x="1764" y="4159"/>
                  </a:cubicBezTo>
                  <a:cubicBezTo>
                    <a:pt x="1638" y="4033"/>
                    <a:pt x="1638" y="3781"/>
                    <a:pt x="1764" y="3686"/>
                  </a:cubicBezTo>
                  <a:lnTo>
                    <a:pt x="3844" y="1575"/>
                  </a:lnTo>
                  <a:cubicBezTo>
                    <a:pt x="3907" y="1528"/>
                    <a:pt x="3993" y="1504"/>
                    <a:pt x="4080" y="1504"/>
                  </a:cubicBezTo>
                  <a:close/>
                  <a:moveTo>
                    <a:pt x="3844" y="0"/>
                  </a:moveTo>
                  <a:lnTo>
                    <a:pt x="567" y="3277"/>
                  </a:lnTo>
                  <a:cubicBezTo>
                    <a:pt x="0" y="3844"/>
                    <a:pt x="0" y="4694"/>
                    <a:pt x="567" y="5198"/>
                  </a:cubicBezTo>
                  <a:cubicBezTo>
                    <a:pt x="835" y="5482"/>
                    <a:pt x="1189" y="5624"/>
                    <a:pt x="1540" y="5624"/>
                  </a:cubicBezTo>
                  <a:cubicBezTo>
                    <a:pt x="1890" y="5624"/>
                    <a:pt x="2237" y="5482"/>
                    <a:pt x="2489" y="5198"/>
                  </a:cubicBezTo>
                  <a:lnTo>
                    <a:pt x="5766" y="1953"/>
                  </a:lnTo>
                  <a:lnTo>
                    <a:pt x="3844" y="0"/>
                  </a:ln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1" name="Google Shape;221;p23"/>
            <p:cNvSpPr/>
            <p:nvPr/>
          </p:nvSpPr>
          <p:spPr>
            <a:xfrm>
              <a:off x="-31648050" y="3910025"/>
              <a:ext cx="129175" cy="127725"/>
            </a:xfrm>
            <a:custGeom>
              <a:rect b="b" l="l" r="r" t="t"/>
              <a:pathLst>
                <a:path extrusionOk="0" h="5109" w="5167">
                  <a:moveTo>
                    <a:pt x="4249" y="1"/>
                  </a:moveTo>
                  <a:cubicBezTo>
                    <a:pt x="4179" y="1"/>
                    <a:pt x="4106" y="24"/>
                    <a:pt x="4033" y="68"/>
                  </a:cubicBezTo>
                  <a:lnTo>
                    <a:pt x="2206" y="1171"/>
                  </a:lnTo>
                  <a:cubicBezTo>
                    <a:pt x="2017" y="1265"/>
                    <a:pt x="1985" y="1549"/>
                    <a:pt x="2143" y="1706"/>
                  </a:cubicBezTo>
                  <a:lnTo>
                    <a:pt x="2300" y="1864"/>
                  </a:lnTo>
                  <a:lnTo>
                    <a:pt x="0" y="4164"/>
                  </a:lnTo>
                  <a:lnTo>
                    <a:pt x="945" y="5109"/>
                  </a:lnTo>
                  <a:lnTo>
                    <a:pt x="3245" y="2809"/>
                  </a:lnTo>
                  <a:lnTo>
                    <a:pt x="3434" y="2998"/>
                  </a:lnTo>
                  <a:cubicBezTo>
                    <a:pt x="3502" y="3066"/>
                    <a:pt x="3594" y="3099"/>
                    <a:pt x="3684" y="3099"/>
                  </a:cubicBezTo>
                  <a:cubicBezTo>
                    <a:pt x="3802" y="3099"/>
                    <a:pt x="3916" y="3042"/>
                    <a:pt x="3970" y="2935"/>
                  </a:cubicBezTo>
                  <a:lnTo>
                    <a:pt x="5073" y="1108"/>
                  </a:lnTo>
                  <a:cubicBezTo>
                    <a:pt x="5167" y="1013"/>
                    <a:pt x="5167" y="793"/>
                    <a:pt x="5041" y="698"/>
                  </a:cubicBezTo>
                  <a:lnTo>
                    <a:pt x="4474" y="100"/>
                  </a:lnTo>
                  <a:cubicBezTo>
                    <a:pt x="4406" y="32"/>
                    <a:pt x="4330" y="1"/>
                    <a:pt x="4249" y="1"/>
                  </a:cubicBezTo>
                  <a:close/>
                </a:path>
              </a:pathLst>
            </a:custGeom>
            <a:solidFill>
              <a:srgbClr val="2F27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b="0" i="0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22" name="Google Shape;222;p23"/>
          <p:cNvSpPr txBox="1"/>
          <p:nvPr/>
        </p:nvSpPr>
        <p:spPr>
          <a:xfrm>
            <a:off x="0" y="2555088"/>
            <a:ext cx="9144000" cy="4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Montserrat"/>
              <a:buNone/>
            </a:pPr>
            <a:r>
              <a:rPr b="1" i="0" lang="th-TH" sz="4400" u="none" cap="none" strike="noStrike">
                <a:solidFill>
                  <a:schemeClr val="dk2"/>
                </a:solidFill>
                <a:latin typeface="Prompt"/>
                <a:ea typeface="Prompt"/>
                <a:cs typeface="Prompt"/>
                <a:sym typeface="Prompt"/>
              </a:rPr>
              <a:t>อัตราความผิดพลาด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inimalist Business Slides XL by Slidesgo">
  <a:themeElements>
    <a:clrScheme name="Simple Light">
      <a:dk1>
        <a:srgbClr val="000000"/>
      </a:dk1>
      <a:lt1>
        <a:srgbClr val="F5F2EE"/>
      </a:lt1>
      <a:dk2>
        <a:srgbClr val="000000"/>
      </a:dk2>
      <a:lt2>
        <a:srgbClr val="EEEEEE"/>
      </a:lt2>
      <a:accent1>
        <a:srgbClr val="3F3533"/>
      </a:accent1>
      <a:accent2>
        <a:srgbClr val="3F3533"/>
      </a:accent2>
      <a:accent3>
        <a:srgbClr val="3F3533"/>
      </a:accent3>
      <a:accent4>
        <a:srgbClr val="3F3533"/>
      </a:accent4>
      <a:accent5>
        <a:srgbClr val="3F3533"/>
      </a:accent5>
      <a:accent6>
        <a:srgbClr val="3F3533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