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5143500" cx="9144000"/>
  <p:notesSz cx="6858000" cy="9144000"/>
  <p:embeddedFontLst>
    <p:embeddedFont>
      <p:font typeface="Merriweather Light"/>
      <p:regular r:id="rId37"/>
      <p:bold r:id="rId38"/>
      <p:italic r:id="rId39"/>
      <p:boldItalic r:id="rId40"/>
    </p:embeddedFont>
    <p:embeddedFont>
      <p:font typeface="Montserrat"/>
      <p:regular r:id="rId41"/>
      <p:bold r:id="rId42"/>
      <p:italic r:id="rId43"/>
      <p:boldItalic r:id="rId44"/>
    </p:embeddedFont>
    <p:embeddedFont>
      <p:font typeface="Vidaloka"/>
      <p:regular r:id="rId45"/>
    </p:embeddedFont>
    <p:embeddedFont>
      <p:font typeface="Open Sans"/>
      <p:regular r:id="rId46"/>
      <p:bold r:id="rId47"/>
      <p:italic r:id="rId48"/>
      <p:boldItalic r:id="rId4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F9E700A-B513-4433-9A08-CCECBD3D6BBD}">
  <a:tblStyle styleId="{3F9E700A-B513-4433-9A08-CCECBD3D6BBD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368F6DDD-AAAF-4179-BF81-B7DC81301054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7E7"/>
          </a:solidFill>
        </a:fill>
      </a:tcStyle>
    </a:wholeTbl>
    <a:band1H>
      <a:tcTxStyle/>
      <a:tcStyle>
        <a:fill>
          <a:solidFill>
            <a:srgbClr val="CDCCCC"/>
          </a:solidFill>
        </a:fill>
      </a:tcStyle>
    </a:band1H>
    <a:band2H>
      <a:tcTxStyle/>
    </a:band2H>
    <a:band1V>
      <a:tcTxStyle/>
      <a:tcStyle>
        <a:fill>
          <a:solidFill>
            <a:srgbClr val="CDCCCC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erriweatherLight-boldItalic.fntdata"/><Relationship Id="rId42" Type="http://schemas.openxmlformats.org/officeDocument/2006/relationships/font" Target="fonts/Montserrat-bold.fntdata"/><Relationship Id="rId41" Type="http://schemas.openxmlformats.org/officeDocument/2006/relationships/font" Target="fonts/Montserrat-regular.fntdata"/><Relationship Id="rId44" Type="http://schemas.openxmlformats.org/officeDocument/2006/relationships/font" Target="fonts/Montserrat-boldItalic.fntdata"/><Relationship Id="rId43" Type="http://schemas.openxmlformats.org/officeDocument/2006/relationships/font" Target="fonts/Montserrat-italic.fntdata"/><Relationship Id="rId46" Type="http://schemas.openxmlformats.org/officeDocument/2006/relationships/font" Target="fonts/OpenSans-regular.fntdata"/><Relationship Id="rId45" Type="http://schemas.openxmlformats.org/officeDocument/2006/relationships/font" Target="fonts/Vidaloka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OpenSans-italic.fntdata"/><Relationship Id="rId47" Type="http://schemas.openxmlformats.org/officeDocument/2006/relationships/font" Target="fonts/OpenSans-bold.fntdata"/><Relationship Id="rId49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font" Target="fonts/MerriweatherLight-regular.fntdata"/><Relationship Id="rId36" Type="http://schemas.openxmlformats.org/officeDocument/2006/relationships/slide" Target="slides/slide31.xml"/><Relationship Id="rId39" Type="http://schemas.openxmlformats.org/officeDocument/2006/relationships/font" Target="fonts/MerriweatherLight-italic.fntdata"/><Relationship Id="rId38" Type="http://schemas.openxmlformats.org/officeDocument/2006/relationships/font" Target="fonts/MerriweatherLight-bold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 (Class Discussion)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What is compound interest? (Ans: </a:t>
            </a:r>
            <a:r>
              <a:rPr lang="th-TH" sz="1800">
                <a:latin typeface="Arial"/>
                <a:ea typeface="Arial"/>
                <a:cs typeface="Arial"/>
                <a:sym typeface="Arial"/>
              </a:rPr>
              <a:t>Compound interest is a result of periodic addition of simple interest to the principal.)</a:t>
            </a:r>
            <a:endParaRPr b="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What is the formula needed to derive compound interest?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4" name="Google Shape;25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Recap formula with students.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5" name="Google Shape;26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After the roundtable discussion, these are some of the points that the pupils would have discussed in their groups. Teachers could just use this slide to consolidate the group discussions. </a:t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Based on your responses, these are the some of the important factors of consideration when constructing ramps.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**Read factors and their explanations off the slide**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5" name="Google Shape;31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The civil engineer decides to focus on the slope’s angle of inclination and the ramp’s height.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5" name="Google Shape;32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3" name="Google Shape;33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Let’s look at this real-world problem together.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It shows a prosperity plan where we can let our money work hard for us as it grows on its own.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What does this mean? (Get students to response) </a:t>
            </a:r>
            <a:r>
              <a:rPr b="0" i="0" lang="th-TH"/>
              <a:t>Ans: The amount of money will increase independently, without us having to do anything.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Let’s look at how this plan works.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First step would be for us to set the initial deposit amount. Once this is set, we will receive a 1 to 1 matching sign-up bonus of our initial deposit amount.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The second step would be for us to set the annual contribution amount. This is the amount that we will contribute consistently every year for the next 5 years.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Earn 3.8% compound interest for the amount that you deposit.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With this compound interest investment plan, we will watch how much our savings have grown over the next 15 years.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Let’s look at an example for us to better understand this plan. 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0" name="Google Shape;34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This diagram illustrates Jay’s prosperity plan.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At Year O, which is when Jay started on the “Prosperity Plan”, he deposited </a:t>
            </a: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$20,000 and received $20,000 as a matching bonus.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Over the next 5 years, he continues to contribute </a:t>
            </a:r>
            <a:r>
              <a:rPr lang="th-TH">
                <a:latin typeface="Montserrat"/>
                <a:ea typeface="Montserrat"/>
                <a:cs typeface="Montserrat"/>
                <a:sym typeface="Montserrat"/>
              </a:rPr>
              <a:t> $10,000 per year, till Year 5.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>
                <a:latin typeface="Montserrat"/>
                <a:ea typeface="Montserrat"/>
                <a:cs typeface="Montserrat"/>
                <a:sym typeface="Montserrat"/>
              </a:rPr>
              <a:t>After the 5</a:t>
            </a:r>
            <a:r>
              <a:rPr baseline="30000" lang="th-TH">
                <a:latin typeface="Montserrat"/>
                <a:ea typeface="Montserrat"/>
                <a:cs typeface="Montserrat"/>
                <a:sym typeface="Montserrat"/>
              </a:rPr>
              <a:t>th</a:t>
            </a:r>
            <a:r>
              <a:rPr lang="th-TH">
                <a:latin typeface="Montserrat"/>
                <a:ea typeface="Montserrat"/>
                <a:cs typeface="Montserrat"/>
                <a:sym typeface="Montserrat"/>
              </a:rPr>
              <a:t> year, he stopped depositing anymore money and simply let his money grow.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>
                <a:latin typeface="Montserrat"/>
                <a:ea typeface="Montserrat"/>
                <a:cs typeface="Montserrat"/>
                <a:sym typeface="Montserrat"/>
              </a:rPr>
              <a:t>On Year 15, he realized he had an amount of close to $150,000.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4" name="Google Shape;36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Go through solution with students. </a:t>
            </a:r>
            <a:endParaRPr/>
          </a:p>
        </p:txBody>
      </p:sp>
      <p:sp>
        <p:nvSpPr>
          <p:cNvPr id="365" name="Google Shape;365;p2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3" name="Google Shape;37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2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2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5" name="Google Shape;405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7" name="Google Shape;41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Go through rubrics with students.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A more detailed version of rubrics for teachers is provided in Slide 31. 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5" name="Google Shape;425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2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9" name="Google Shape;439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Google Shape;446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7" name="Google Shape;447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2" name="Google Shape;452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0" name="Google Shape;460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th-TH" sz="400"/>
              <a:t>https://www.youtube.com/watch?v=4ZyTPxyW4VM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Let’s watch this video to hear a Financial advisor offering guidance to a teenager about investing the money in her savings. </a:t>
            </a:r>
            <a:br>
              <a:rPr lang="th-TH"/>
            </a:b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What does the word investment mean?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We will carry out think-pair-share.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On your own, think about what the word “investment” means?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Share your answer with your partner. Take turns to share.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lang="th-TH"/>
              <a:t>After 5 minutes, share both your answers with the class.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Use </a:t>
            </a:r>
            <a:r>
              <a:rPr b="1" lang="th-TH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Think-Pair-Share </a:t>
            </a:r>
            <a:r>
              <a:rPr lang="th-TH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to get pupils to discuss their answers. (Pairwork)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th-TH" sz="18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Think-Pair-Share Strategy: Students are given time (30 seconds or one minute) to think of a response. Each student then pairs with another and both discuss their responses to the question. At the end of 5 minutes, pairs are to share their responses with the class. </a:t>
            </a:r>
            <a:endParaRPr b="1" i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Let’s look at this real-world problem together.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It shows a prosperity plan where we can let our money work hard for us as it grows on its own.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What does this mean? (Get students to response) </a:t>
            </a:r>
            <a:r>
              <a:rPr b="0" i="0" lang="th-TH"/>
              <a:t>Ans: The amount of money will increase independently, without us having to do anything.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Let’s look at how this plan works.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First step would be for us to set the initial deposit amount. Once this is set, we will receive a 1 to 1 matching sign-up bonus of our initial deposit amount.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The second step would be for us to set the annual contribution amount. This is the amount that we will contribute consistently every year for the next 5 years.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Earn 3.8% compound interest for the amount that you deposit.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With this compound interest investment plan, we will watch how much our savings have grown over the next 15 years.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Let’s look at an example for us to better understand this plan.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Here we have Jay. He deposits a starting amount of $</a:t>
            </a: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20,000 into the “Prosperity Plan”.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With that receives a matching bonus of $20,000.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How much does he have in the plan now? (Ans: $20,000 + $20,000  = $40,500) 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In the next 5 years, he contributes $10,000 each year. 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How much would he have contributed after 5 years? (Ans: $10,000 x 5 = $50,000)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How much has he contributed in all from the start of the plan? (Ans: $20,000 + $50,000 = $70,000)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With that, he  would just have to wait and watch his money grow. 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At the end of 15 years, he receives an amount of close to $150,000. How much money has he gained? (Ans: $150,000 - $70,000 = $80,0000)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This diagram illustrates Jay’s prosperity plan.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At Year O, which is when Jay started on the “Prosperity Plan”, he deposited </a:t>
            </a: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$20,000 and received $20,000 as a matching bonus.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1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1100">
                <a:latin typeface="Montserrat"/>
                <a:ea typeface="Montserrat"/>
                <a:cs typeface="Montserrat"/>
                <a:sym typeface="Montserrat"/>
              </a:rPr>
              <a:t>Over the next 5 years, he continues to contribute </a:t>
            </a:r>
            <a:r>
              <a:rPr lang="th-TH">
                <a:latin typeface="Montserrat"/>
                <a:ea typeface="Montserrat"/>
                <a:cs typeface="Montserrat"/>
                <a:sym typeface="Montserrat"/>
              </a:rPr>
              <a:t> $10,000 per year, till Year 5.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>
                <a:latin typeface="Montserrat"/>
                <a:ea typeface="Montserrat"/>
                <a:cs typeface="Montserrat"/>
                <a:sym typeface="Montserrat"/>
              </a:rPr>
              <a:t>After the 5</a:t>
            </a:r>
            <a:r>
              <a:rPr baseline="30000" lang="th-TH">
                <a:latin typeface="Montserrat"/>
                <a:ea typeface="Montserrat"/>
                <a:cs typeface="Montserrat"/>
                <a:sym typeface="Montserrat"/>
              </a:rPr>
              <a:t>th</a:t>
            </a:r>
            <a:r>
              <a:rPr lang="th-TH">
                <a:latin typeface="Montserrat"/>
                <a:ea typeface="Montserrat"/>
                <a:cs typeface="Montserrat"/>
                <a:sym typeface="Montserrat"/>
              </a:rPr>
              <a:t> year, he stopped depositing anymore money and simply let his money grow.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>
                <a:latin typeface="Montserrat"/>
                <a:ea typeface="Montserrat"/>
                <a:cs typeface="Montserrat"/>
                <a:sym typeface="Montserrat"/>
              </a:rPr>
              <a:t>On Year 15, he realized he had an amount of close to $150,000.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039975" y="1324500"/>
            <a:ext cx="70641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1040000" y="3377100"/>
            <a:ext cx="70641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cxnSp>
        <p:nvCxnSpPr>
          <p:cNvPr id="11" name="Google Shape;11;p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 flipH="1">
            <a:off x="-257975" y="-72550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" name="Google Shape;13;p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" name="Google Shape;14;p2"/>
          <p:cNvCxnSpPr/>
          <p:nvPr/>
        </p:nvCxnSpPr>
        <p:spPr>
          <a:xfrm flipH="1">
            <a:off x="6467450" y="3935375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22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/>
          <p:nvPr>
            <p:ph idx="1" type="subTitle"/>
          </p:nvPr>
        </p:nvSpPr>
        <p:spPr>
          <a:xfrm>
            <a:off x="3509000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84" name="Google Shape;84;p11"/>
          <p:cNvSpPr txBox="1"/>
          <p:nvPr>
            <p:ph idx="2" type="subTitle"/>
          </p:nvPr>
        </p:nvSpPr>
        <p:spPr>
          <a:xfrm>
            <a:off x="350902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3" type="subTitle"/>
          </p:nvPr>
        </p:nvSpPr>
        <p:spPr>
          <a:xfrm>
            <a:off x="953025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86" name="Google Shape;86;p11"/>
          <p:cNvSpPr txBox="1"/>
          <p:nvPr>
            <p:ph idx="4" type="subTitle"/>
          </p:nvPr>
        </p:nvSpPr>
        <p:spPr>
          <a:xfrm>
            <a:off x="95312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5" type="subTitle"/>
          </p:nvPr>
        </p:nvSpPr>
        <p:spPr>
          <a:xfrm>
            <a:off x="6064875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88" name="Google Shape;88;p11"/>
          <p:cNvSpPr txBox="1"/>
          <p:nvPr>
            <p:ph idx="6" type="subTitle"/>
          </p:nvPr>
        </p:nvSpPr>
        <p:spPr>
          <a:xfrm>
            <a:off x="606487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1"/>
          <p:cNvSpPr txBox="1"/>
          <p:nvPr>
            <p:ph type="title"/>
          </p:nvPr>
        </p:nvSpPr>
        <p:spPr>
          <a:xfrm>
            <a:off x="1244250" y="445025"/>
            <a:ext cx="6655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sp>
        <p:nvSpPr>
          <p:cNvPr id="90" name="Google Shape;90;p11"/>
          <p:cNvSpPr txBox="1"/>
          <p:nvPr>
            <p:ph idx="7" type="subTitle"/>
          </p:nvPr>
        </p:nvSpPr>
        <p:spPr>
          <a:xfrm>
            <a:off x="3509000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91" name="Google Shape;91;p11"/>
          <p:cNvSpPr txBox="1"/>
          <p:nvPr>
            <p:ph idx="8" type="subTitle"/>
          </p:nvPr>
        </p:nvSpPr>
        <p:spPr>
          <a:xfrm>
            <a:off x="350902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1"/>
          <p:cNvSpPr txBox="1"/>
          <p:nvPr>
            <p:ph idx="9" type="subTitle"/>
          </p:nvPr>
        </p:nvSpPr>
        <p:spPr>
          <a:xfrm>
            <a:off x="953025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93" name="Google Shape;93;p11"/>
          <p:cNvSpPr txBox="1"/>
          <p:nvPr>
            <p:ph idx="13" type="subTitle"/>
          </p:nvPr>
        </p:nvSpPr>
        <p:spPr>
          <a:xfrm>
            <a:off x="95312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1"/>
          <p:cNvSpPr txBox="1"/>
          <p:nvPr>
            <p:ph idx="14" type="subTitle"/>
          </p:nvPr>
        </p:nvSpPr>
        <p:spPr>
          <a:xfrm>
            <a:off x="6064875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95" name="Google Shape;95;p11"/>
          <p:cNvSpPr txBox="1"/>
          <p:nvPr>
            <p:ph idx="15" type="subTitle"/>
          </p:nvPr>
        </p:nvSpPr>
        <p:spPr>
          <a:xfrm>
            <a:off x="606487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96" name="Google Shape;96;p11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7" name="Google Shape;97;p11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8" name="Google Shape;98;p11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9" name="Google Shape;99;p11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3">
  <p:cSld name="CUSTOM_20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2"/>
          <p:cNvSpPr txBox="1"/>
          <p:nvPr>
            <p:ph type="title"/>
          </p:nvPr>
        </p:nvSpPr>
        <p:spPr>
          <a:xfrm>
            <a:off x="4373850" y="944250"/>
            <a:ext cx="24753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02" name="Google Shape;102;p12"/>
          <p:cNvSpPr txBox="1"/>
          <p:nvPr>
            <p:ph idx="2" type="title"/>
          </p:nvPr>
        </p:nvSpPr>
        <p:spPr>
          <a:xfrm>
            <a:off x="2294850" y="1096650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/>
        </p:txBody>
      </p:sp>
      <p:sp>
        <p:nvSpPr>
          <p:cNvPr id="103" name="Google Shape;103;p12"/>
          <p:cNvSpPr txBox="1"/>
          <p:nvPr>
            <p:ph idx="1" type="subTitle"/>
          </p:nvPr>
        </p:nvSpPr>
        <p:spPr>
          <a:xfrm>
            <a:off x="4373850" y="1593150"/>
            <a:ext cx="2475300" cy="6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04" name="Google Shape;104;p1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" name="Google Shape;105;p1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6" name="Google Shape;106;p12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7" name="Google Shape;107;p12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8" name="Google Shape;108;p12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9" name="Google Shape;109;p12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10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1" name="Google Shape;111;p1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2" name="Google Shape;112;p1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21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"/>
          <p:cNvSpPr txBox="1"/>
          <p:nvPr>
            <p:ph type="title"/>
          </p:nvPr>
        </p:nvSpPr>
        <p:spPr>
          <a:xfrm>
            <a:off x="5310925" y="962565"/>
            <a:ext cx="3123000" cy="22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5" name="Google Shape;115;p14"/>
          <p:cNvSpPr txBox="1"/>
          <p:nvPr>
            <p:ph idx="1" type="subTitle"/>
          </p:nvPr>
        </p:nvSpPr>
        <p:spPr>
          <a:xfrm>
            <a:off x="5310925" y="3400935"/>
            <a:ext cx="3013500" cy="7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cxnSp>
        <p:nvCxnSpPr>
          <p:cNvPr id="116" name="Google Shape;116;p1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7" name="Google Shape;117;p1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8" name="Google Shape;118;p14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9" name="Google Shape;119;p14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0" name="Google Shape;120;p14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1" name="Google Shape;121;p14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10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Google Shape;123;p15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4" name="Google Shape;124;p15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5" name="Google Shape;125;p15"/>
          <p:cNvCxnSpPr/>
          <p:nvPr/>
        </p:nvCxnSpPr>
        <p:spPr>
          <a:xfrm>
            <a:off x="7434175" y="-125600"/>
            <a:ext cx="1993200" cy="1330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6" name="Google Shape;126;p15"/>
          <p:cNvCxnSpPr/>
          <p:nvPr/>
        </p:nvCxnSpPr>
        <p:spPr>
          <a:xfrm>
            <a:off x="-147275" y="3943475"/>
            <a:ext cx="1993200" cy="1330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CUSTOM_30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8" name="Google Shape;128;p16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9" name="Google Shape;129;p16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0" name="Google Shape;130;p16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1" name="Google Shape;131;p16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2" name="Google Shape;132;p16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3" name="Google Shape;133;p16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713225" y="445025"/>
            <a:ext cx="3583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5001000" y="1942925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18" name="Google Shape;18;p3"/>
          <p:cNvSpPr txBox="1"/>
          <p:nvPr>
            <p:ph idx="2" type="subTitle"/>
          </p:nvPr>
        </p:nvSpPr>
        <p:spPr>
          <a:xfrm>
            <a:off x="5001000" y="2255100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3" type="subTitle"/>
          </p:nvPr>
        </p:nvSpPr>
        <p:spPr>
          <a:xfrm>
            <a:off x="1655200" y="1942925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0" name="Google Shape;20;p3"/>
          <p:cNvSpPr txBox="1"/>
          <p:nvPr>
            <p:ph idx="4" type="subTitle"/>
          </p:nvPr>
        </p:nvSpPr>
        <p:spPr>
          <a:xfrm>
            <a:off x="1655200" y="2255100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5" type="subTitle"/>
          </p:nvPr>
        </p:nvSpPr>
        <p:spPr>
          <a:xfrm>
            <a:off x="5001000" y="3723950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2" name="Google Shape;22;p3"/>
          <p:cNvSpPr txBox="1"/>
          <p:nvPr>
            <p:ph idx="6" type="subTitle"/>
          </p:nvPr>
        </p:nvSpPr>
        <p:spPr>
          <a:xfrm>
            <a:off x="5001000" y="403612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7" type="subTitle"/>
          </p:nvPr>
        </p:nvSpPr>
        <p:spPr>
          <a:xfrm>
            <a:off x="1655200" y="3723950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4" name="Google Shape;24;p3"/>
          <p:cNvSpPr txBox="1"/>
          <p:nvPr>
            <p:ph idx="8" type="subTitle"/>
          </p:nvPr>
        </p:nvSpPr>
        <p:spPr>
          <a:xfrm>
            <a:off x="1655250" y="403612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9" type="title"/>
          </p:nvPr>
        </p:nvSpPr>
        <p:spPr>
          <a:xfrm>
            <a:off x="2378650" y="13035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3" type="title"/>
          </p:nvPr>
        </p:nvSpPr>
        <p:spPr>
          <a:xfrm>
            <a:off x="5724450" y="13035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4" type="title"/>
          </p:nvPr>
        </p:nvSpPr>
        <p:spPr>
          <a:xfrm>
            <a:off x="2378700" y="30827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5" type="title"/>
          </p:nvPr>
        </p:nvSpPr>
        <p:spPr>
          <a:xfrm>
            <a:off x="5724450" y="30827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29" name="Google Shape;29;p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title"/>
          </p:nvPr>
        </p:nvSpPr>
        <p:spPr>
          <a:xfrm>
            <a:off x="2714550" y="2366272"/>
            <a:ext cx="3714900" cy="8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3" name="Google Shape;33;p4"/>
          <p:cNvSpPr txBox="1"/>
          <p:nvPr>
            <p:ph idx="2" type="title"/>
          </p:nvPr>
        </p:nvSpPr>
        <p:spPr>
          <a:xfrm>
            <a:off x="3746550" y="1339163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/>
        </p:txBody>
      </p:sp>
      <p:sp>
        <p:nvSpPr>
          <p:cNvPr id="34" name="Google Shape;34;p4"/>
          <p:cNvSpPr txBox="1"/>
          <p:nvPr>
            <p:ph idx="1" type="subTitle"/>
          </p:nvPr>
        </p:nvSpPr>
        <p:spPr>
          <a:xfrm>
            <a:off x="2291400" y="3076675"/>
            <a:ext cx="45612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35" name="Google Shape;35;p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" name="Google Shape;36;p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" name="Google Shape;37;p4"/>
          <p:cNvCxnSpPr/>
          <p:nvPr/>
        </p:nvCxnSpPr>
        <p:spPr>
          <a:xfrm flipH="1">
            <a:off x="7948925" y="3979775"/>
            <a:ext cx="1378500" cy="1236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" name="Google Shape;38;p4"/>
          <p:cNvCxnSpPr/>
          <p:nvPr/>
        </p:nvCxnSpPr>
        <p:spPr>
          <a:xfrm flipH="1">
            <a:off x="-112875" y="-88700"/>
            <a:ext cx="1418700" cy="1064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Title and text 3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type="title"/>
          </p:nvPr>
        </p:nvSpPr>
        <p:spPr>
          <a:xfrm>
            <a:off x="1043725" y="922567"/>
            <a:ext cx="3123000" cy="22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" type="subTitle"/>
          </p:nvPr>
        </p:nvSpPr>
        <p:spPr>
          <a:xfrm>
            <a:off x="1043725" y="3360938"/>
            <a:ext cx="3013500" cy="7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cxnSp>
        <p:nvCxnSpPr>
          <p:cNvPr id="42" name="Google Shape;42;p5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" name="Google Shape;43;p5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4" name="Google Shape;44;p5"/>
          <p:cNvCxnSpPr/>
          <p:nvPr/>
        </p:nvCxnSpPr>
        <p:spPr>
          <a:xfrm>
            <a:off x="5322650" y="-80625"/>
            <a:ext cx="4005000" cy="2007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1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4956100" y="2467375"/>
            <a:ext cx="24753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7" name="Google Shape;47;p6"/>
          <p:cNvSpPr txBox="1"/>
          <p:nvPr>
            <p:ph idx="2" type="title"/>
          </p:nvPr>
        </p:nvSpPr>
        <p:spPr>
          <a:xfrm>
            <a:off x="4956100" y="1402325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4956100" y="3116275"/>
            <a:ext cx="2475300" cy="6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49" name="Google Shape;49;p6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0" name="Google Shape;50;p6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1" name="Google Shape;51;p6"/>
          <p:cNvCxnSpPr/>
          <p:nvPr/>
        </p:nvCxnSpPr>
        <p:spPr>
          <a:xfrm>
            <a:off x="-209600" y="2402450"/>
            <a:ext cx="3144300" cy="27897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17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>
            <p:ph type="title"/>
          </p:nvPr>
        </p:nvSpPr>
        <p:spPr>
          <a:xfrm>
            <a:off x="1877475" y="445025"/>
            <a:ext cx="5389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" type="subTitle"/>
          </p:nvPr>
        </p:nvSpPr>
        <p:spPr>
          <a:xfrm>
            <a:off x="3226708" y="1405390"/>
            <a:ext cx="24861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55" name="Google Shape;55;p7"/>
          <p:cNvSpPr txBox="1"/>
          <p:nvPr>
            <p:ph idx="2" type="subTitle"/>
          </p:nvPr>
        </p:nvSpPr>
        <p:spPr>
          <a:xfrm>
            <a:off x="3226708" y="180641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3" type="subTitle"/>
          </p:nvPr>
        </p:nvSpPr>
        <p:spPr>
          <a:xfrm>
            <a:off x="719108" y="1405390"/>
            <a:ext cx="24861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57" name="Google Shape;57;p7"/>
          <p:cNvSpPr txBox="1"/>
          <p:nvPr>
            <p:ph idx="4" type="subTitle"/>
          </p:nvPr>
        </p:nvSpPr>
        <p:spPr>
          <a:xfrm>
            <a:off x="719108" y="180641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5" type="subTitle"/>
          </p:nvPr>
        </p:nvSpPr>
        <p:spPr>
          <a:xfrm>
            <a:off x="3226708" y="3171118"/>
            <a:ext cx="24861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59" name="Google Shape;59;p7"/>
          <p:cNvSpPr txBox="1"/>
          <p:nvPr>
            <p:ph idx="6" type="subTitle"/>
          </p:nvPr>
        </p:nvSpPr>
        <p:spPr>
          <a:xfrm>
            <a:off x="3226708" y="356548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7"/>
          <p:cNvSpPr txBox="1"/>
          <p:nvPr>
            <p:ph idx="7" type="subTitle"/>
          </p:nvPr>
        </p:nvSpPr>
        <p:spPr>
          <a:xfrm>
            <a:off x="719108" y="3171118"/>
            <a:ext cx="24861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61" name="Google Shape;61;p7"/>
          <p:cNvSpPr txBox="1"/>
          <p:nvPr>
            <p:ph idx="8" type="subTitle"/>
          </p:nvPr>
        </p:nvSpPr>
        <p:spPr>
          <a:xfrm>
            <a:off x="719158" y="356548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2" name="Google Shape;62;p7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3" name="Google Shape;63;p7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8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idx="1" type="body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8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8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10_1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9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2" name="Google Shape;72;p9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3" name="Google Shape;73;p9"/>
          <p:cNvCxnSpPr/>
          <p:nvPr/>
        </p:nvCxnSpPr>
        <p:spPr>
          <a:xfrm flipH="1">
            <a:off x="6772150" y="3663450"/>
            <a:ext cx="2823300" cy="1633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16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5" name="Google Shape;75;p10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6" name="Google Shape;76;p10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7" name="Google Shape;77;p10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8" name="Google Shape;78;p10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9" name="Google Shape;79;p10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0" name="Google Shape;80;p10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1" name="Google Shape;81;p10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  <a:defRPr b="0" i="0" sz="30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Relationship Id="rId4" Type="http://schemas.openxmlformats.org/officeDocument/2006/relationships/image" Target="../media/image1.png"/><Relationship Id="rId5" Type="http://schemas.openxmlformats.org/officeDocument/2006/relationships/image" Target="../media/image15.png"/><Relationship Id="rId6" Type="http://schemas.openxmlformats.org/officeDocument/2006/relationships/image" Target="../media/image27.gif"/><Relationship Id="rId7" Type="http://schemas.openxmlformats.org/officeDocument/2006/relationships/image" Target="../media/image3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Relationship Id="rId4" Type="http://schemas.openxmlformats.org/officeDocument/2006/relationships/image" Target="../media/image1.png"/><Relationship Id="rId5" Type="http://schemas.openxmlformats.org/officeDocument/2006/relationships/image" Target="../media/image29.png"/><Relationship Id="rId6" Type="http://schemas.openxmlformats.org/officeDocument/2006/relationships/image" Target="../media/image10.png"/><Relationship Id="rId7" Type="http://schemas.openxmlformats.org/officeDocument/2006/relationships/image" Target="../media/image2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7.jpg"/><Relationship Id="rId5" Type="http://schemas.openxmlformats.org/officeDocument/2006/relationships/image" Target="../media/image1.png"/><Relationship Id="rId6" Type="http://schemas.openxmlformats.org/officeDocument/2006/relationships/image" Target="../media/image18.png"/><Relationship Id="rId7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image" Target="../media/image27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jpg"/><Relationship Id="rId4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Relationship Id="rId4" Type="http://schemas.openxmlformats.org/officeDocument/2006/relationships/image" Target="../media/image2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Relationship Id="rId4" Type="http://schemas.openxmlformats.org/officeDocument/2006/relationships/image" Target="../media/image2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.jpg"/><Relationship Id="rId4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4.jpg"/><Relationship Id="rId4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0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3.jpg"/><Relationship Id="rId6" Type="http://schemas.openxmlformats.org/officeDocument/2006/relationships/image" Target="../media/image1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2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7"/>
          <p:cNvSpPr txBox="1"/>
          <p:nvPr>
            <p:ph type="ctrTitle"/>
          </p:nvPr>
        </p:nvSpPr>
        <p:spPr>
          <a:xfrm>
            <a:off x="526503" y="1125144"/>
            <a:ext cx="8104025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b="1" lang="th-TH" sz="9600"/>
              <a:t>ดอกเบี้ยทบต้น</a:t>
            </a:r>
            <a:endParaRPr b="1" sz="9600"/>
          </a:p>
        </p:txBody>
      </p:sp>
      <p:sp>
        <p:nvSpPr>
          <p:cNvPr id="139" name="Google Shape;139;p17"/>
          <p:cNvSpPr txBox="1"/>
          <p:nvPr/>
        </p:nvSpPr>
        <p:spPr>
          <a:xfrm>
            <a:off x="2061599" y="3202458"/>
            <a:ext cx="4655289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สถานการณ์ปัญหาในชีวิตจริง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(Real-World Problem) </a:t>
            </a:r>
            <a:endParaRPr/>
          </a:p>
        </p:txBody>
      </p:sp>
      <p:pic>
        <p:nvPicPr>
          <p:cNvPr id="140" name="Google Shape;14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6"/>
          <p:cNvSpPr txBox="1"/>
          <p:nvPr>
            <p:ph type="title"/>
          </p:nvPr>
        </p:nvSpPr>
        <p:spPr>
          <a:xfrm>
            <a:off x="511772" y="606994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th-TH" sz="4800"/>
              <a:t>วัตถุประสงค์การเรียนรู้</a:t>
            </a:r>
            <a:endParaRPr sz="4800"/>
          </a:p>
        </p:txBody>
      </p:sp>
      <p:sp>
        <p:nvSpPr>
          <p:cNvPr id="242" name="Google Shape;242;p26"/>
          <p:cNvSpPr txBox="1"/>
          <p:nvPr>
            <p:ph idx="1" type="body"/>
          </p:nvPr>
        </p:nvSpPr>
        <p:spPr>
          <a:xfrm>
            <a:off x="122003" y="1509498"/>
            <a:ext cx="8820519" cy="21400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th-TH" sz="2400"/>
              <a:t>เมื่อเรียนจบบทเรียนนี้แล้ว นักเรียนสามารถ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th-TH" sz="2400"/>
              <a:t>ประยุกต์ใช้ความรู้เรื่องดอกเบี้ยทบต้น เข้ากับสถานการณ์ปัญหาในชีวิตจริง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th-TH" sz="2400"/>
              <a:t>ให้เหตุผลและอธิบายวิธีการแก้ปัญหาได้อย่างถูกต้องชัดเจน</a:t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7"/>
          <p:cNvSpPr txBox="1"/>
          <p:nvPr/>
        </p:nvSpPr>
        <p:spPr>
          <a:xfrm>
            <a:off x="519513" y="2189468"/>
            <a:ext cx="8275775" cy="22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4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-- สูตรที่ใช้ในการหาดอกเบี้ยทบต้นคืออะไร ? </a:t>
            </a:r>
            <a:endParaRPr/>
          </a:p>
        </p:txBody>
      </p:sp>
      <p:sp>
        <p:nvSpPr>
          <p:cNvPr id="248" name="Google Shape;248;p27"/>
          <p:cNvSpPr txBox="1"/>
          <p:nvPr/>
        </p:nvSpPr>
        <p:spPr>
          <a:xfrm>
            <a:off x="1073605" y="513641"/>
            <a:ext cx="596236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0" i="0" lang="th-TH" sz="48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Checkpoint</a:t>
            </a:r>
            <a:endParaRPr/>
          </a:p>
        </p:txBody>
      </p:sp>
      <p:pic>
        <p:nvPicPr>
          <p:cNvPr descr="Checkpoint Generic Outline Color icon" id="249" name="Google Shape;24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404" y="362196"/>
            <a:ext cx="1076009" cy="1076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27"/>
          <p:cNvSpPr txBox="1"/>
          <p:nvPr/>
        </p:nvSpPr>
        <p:spPr>
          <a:xfrm>
            <a:off x="519513" y="1303300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4000" u="sng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ดอกเบี้ยทบต้นคืออะไร ?</a:t>
            </a:r>
            <a:endParaRPr b="0" i="0" sz="4000" u="sng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8"/>
          <p:cNvSpPr txBox="1"/>
          <p:nvPr>
            <p:ph type="title"/>
          </p:nvPr>
        </p:nvSpPr>
        <p:spPr>
          <a:xfrm>
            <a:off x="2018966" y="843450"/>
            <a:ext cx="4535035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th-TH" sz="4000" u="sng"/>
              <a:t>ดอกเบี้ยทบต้น</a:t>
            </a:r>
            <a:endParaRPr sz="4000" u="sng"/>
          </a:p>
        </p:txBody>
      </p:sp>
      <p:sp>
        <p:nvSpPr>
          <p:cNvPr id="257" name="Google Shape;257;p28"/>
          <p:cNvSpPr txBox="1"/>
          <p:nvPr/>
        </p:nvSpPr>
        <p:spPr>
          <a:xfrm>
            <a:off x="2018966" y="-25785"/>
            <a:ext cx="3566570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0" i="0" lang="th-TH" sz="48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R E C A P</a:t>
            </a:r>
            <a:endParaRPr/>
          </a:p>
        </p:txBody>
      </p:sp>
      <p:pic>
        <p:nvPicPr>
          <p:cNvPr descr="Recap Vectors &amp; Illustrations for Free Download | Freepik" id="258" name="Google Shape;25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6800" y="243527"/>
            <a:ext cx="1442166" cy="1442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8141" y="270586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8"/>
          <p:cNvSpPr txBox="1"/>
          <p:nvPr/>
        </p:nvSpPr>
        <p:spPr>
          <a:xfrm>
            <a:off x="4841132" y="1567133"/>
            <a:ext cx="4202129" cy="1042401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-7599" l="-4353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descr="how does compound interest work? | how to explain compound interest to your  kids — this is money" id="261" name="Google Shape;261;p2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17243" y="1925915"/>
            <a:ext cx="3485627" cy="2614221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8"/>
          <p:cNvSpPr txBox="1"/>
          <p:nvPr/>
        </p:nvSpPr>
        <p:spPr>
          <a:xfrm>
            <a:off x="4448344" y="2643148"/>
            <a:ext cx="4898569" cy="2323713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0" l="-1120" r="0" t="-2361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9"/>
          <p:cNvSpPr txBox="1"/>
          <p:nvPr>
            <p:ph type="title"/>
          </p:nvPr>
        </p:nvSpPr>
        <p:spPr>
          <a:xfrm>
            <a:off x="2018966" y="806169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th-TH" sz="4000" u="sng"/>
              <a:t>ดอกเบี้ยทบต้น</a:t>
            </a:r>
            <a:endParaRPr sz="4000" u="sng"/>
          </a:p>
        </p:txBody>
      </p:sp>
      <p:sp>
        <p:nvSpPr>
          <p:cNvPr id="268" name="Google Shape;268;p29"/>
          <p:cNvSpPr txBox="1"/>
          <p:nvPr/>
        </p:nvSpPr>
        <p:spPr>
          <a:xfrm>
            <a:off x="2018966" y="-25785"/>
            <a:ext cx="3566570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0" i="0" lang="th-TH" sz="48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R E C A P</a:t>
            </a:r>
            <a:endParaRPr/>
          </a:p>
        </p:txBody>
      </p:sp>
      <p:pic>
        <p:nvPicPr>
          <p:cNvPr descr="Recap Vectors &amp; Illustrations for Free Download | Freepik" id="269" name="Google Shape;26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6800" y="243527"/>
            <a:ext cx="1442166" cy="1442166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29"/>
          <p:cNvSpPr txBox="1"/>
          <p:nvPr/>
        </p:nvSpPr>
        <p:spPr>
          <a:xfrm>
            <a:off x="139713" y="1392472"/>
            <a:ext cx="6926684" cy="22763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ฝากเงิน $10,000 โดยให้อัตราดอกเบี้ย 2% ต่อปี และคิดดอกเบี้ยแบบทบต้นทุกปี เมื่อเวลาผ่านไป 5 ปี จะมีเงินรวมเท่าใด</a:t>
            </a:r>
            <a:b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</a:b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โดยที่ไม่มีการฝากและถอนเงินในระหว่างนี้</a:t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271" name="Google Shape;271;p29"/>
          <p:cNvSpPr txBox="1"/>
          <p:nvPr/>
        </p:nvSpPr>
        <p:spPr>
          <a:xfrm>
            <a:off x="171927" y="2828926"/>
            <a:ext cx="6667979" cy="1305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ให้ P = 10000, r = 2%= 0.02, t = ปี</a:t>
            </a:r>
            <a:endParaRPr b="0" i="0" sz="28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หา A (เงินรวม) </a:t>
            </a:r>
            <a:endParaRPr b="0" i="0" sz="28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72" name="Google Shape;272;p29"/>
          <p:cNvSpPr txBox="1"/>
          <p:nvPr/>
        </p:nvSpPr>
        <p:spPr>
          <a:xfrm>
            <a:off x="6839906" y="1014694"/>
            <a:ext cx="230409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3" name="Google Shape;273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8141" y="270586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29"/>
          <p:cNvSpPr txBox="1"/>
          <p:nvPr/>
        </p:nvSpPr>
        <p:spPr>
          <a:xfrm>
            <a:off x="957854" y="4038496"/>
            <a:ext cx="8760531" cy="704680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-25000" l="-160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275" name="Google Shape;275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970355" y="1372005"/>
            <a:ext cx="1886069" cy="3204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066397" y="1510849"/>
            <a:ext cx="1677553" cy="69532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277" name="Google Shape;277;p29"/>
          <p:cNvSpPr/>
          <p:nvPr/>
        </p:nvSpPr>
        <p:spPr>
          <a:xfrm>
            <a:off x="4347073" y="2052628"/>
            <a:ext cx="755243" cy="406578"/>
          </a:xfrm>
          <a:prstGeom prst="roundRect">
            <a:avLst>
              <a:gd fmla="val 16667" name="adj"/>
            </a:avLst>
          </a:prstGeom>
          <a:solidFill>
            <a:srgbClr val="FFFF00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70355" y="1372005"/>
            <a:ext cx="1886069" cy="3204213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0"/>
          <p:cNvSpPr txBox="1"/>
          <p:nvPr/>
        </p:nvSpPr>
        <p:spPr>
          <a:xfrm>
            <a:off x="2018966" y="-25785"/>
            <a:ext cx="3566570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0" i="0" lang="th-TH" sz="48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R E C A P</a:t>
            </a:r>
            <a:endParaRPr/>
          </a:p>
        </p:txBody>
      </p:sp>
      <p:pic>
        <p:nvPicPr>
          <p:cNvPr descr="Recap Vectors &amp; Illustrations for Free Download | Freepik" id="284" name="Google Shape;284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6800" y="243527"/>
            <a:ext cx="1442166" cy="1442166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0"/>
          <p:cNvSpPr txBox="1"/>
          <p:nvPr/>
        </p:nvSpPr>
        <p:spPr>
          <a:xfrm>
            <a:off x="48162" y="1380516"/>
            <a:ext cx="6926684" cy="22763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ถ้าปัจจุบันมีเงินรวมในธนาคาร $50 000 ซึ่งฝากเงินไว้จำนวนหนึ่งกับธนาคารเมื่อ 7 ปีที่แล้ว โดยที่ไม่มีการฝากและถอนเงินในระหว่างนี้ ถ้าธนาคารคงอัตราดอกเบี้ย 10% ต่อปีและได้รับดอกเบี้ยทบต้น</a:t>
            </a:r>
            <a:b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</a:b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แบบทุกปี จงหาเงินต้นที่ฝากไว้เมื่อ 7 ปีก่อน</a:t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286" name="Google Shape;286;p30"/>
          <p:cNvSpPr txBox="1"/>
          <p:nvPr/>
        </p:nvSpPr>
        <p:spPr>
          <a:xfrm>
            <a:off x="287576" y="3327467"/>
            <a:ext cx="6667979" cy="6587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8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ให้ A = 50000, r=10% = 0.1 และ t = 7 ปี</a:t>
            </a:r>
            <a:endParaRPr b="0" i="0" sz="28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87" name="Google Shape;287;p30"/>
          <p:cNvSpPr txBox="1"/>
          <p:nvPr/>
        </p:nvSpPr>
        <p:spPr>
          <a:xfrm>
            <a:off x="6839906" y="1014694"/>
            <a:ext cx="230409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" name="Google Shape;288;p3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18141" y="270586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30"/>
          <p:cNvSpPr txBox="1"/>
          <p:nvPr/>
        </p:nvSpPr>
        <p:spPr>
          <a:xfrm>
            <a:off x="1303794" y="3602955"/>
            <a:ext cx="5743394" cy="1282787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-1903" l="-329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290" name="Google Shape;290;p3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015636" y="1504127"/>
            <a:ext cx="1799998" cy="69532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291" name="Google Shape;291;p30"/>
          <p:cNvSpPr/>
          <p:nvPr/>
        </p:nvSpPr>
        <p:spPr>
          <a:xfrm>
            <a:off x="428067" y="1563769"/>
            <a:ext cx="1739632" cy="406578"/>
          </a:xfrm>
          <a:prstGeom prst="roundRect">
            <a:avLst>
              <a:gd fmla="val 16667" name="adj"/>
            </a:avLst>
          </a:prstGeom>
          <a:solidFill>
            <a:srgbClr val="FFFF00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30"/>
          <p:cNvSpPr txBox="1"/>
          <p:nvPr>
            <p:ph type="title"/>
          </p:nvPr>
        </p:nvSpPr>
        <p:spPr>
          <a:xfrm>
            <a:off x="2018966" y="806169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th-TH" sz="4000" u="sng"/>
              <a:t>ดอกเบี้ยทบต้น</a:t>
            </a:r>
            <a:endParaRPr sz="4000" u="sng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1"/>
          <p:cNvSpPr txBox="1"/>
          <p:nvPr>
            <p:ph idx="1" type="subTitle"/>
          </p:nvPr>
        </p:nvSpPr>
        <p:spPr>
          <a:xfrm>
            <a:off x="3321161" y="2361121"/>
            <a:ext cx="3034841" cy="40183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th-TH"/>
              <a:t>Exponential Growth</a:t>
            </a:r>
            <a:endParaRPr/>
          </a:p>
        </p:txBody>
      </p:sp>
      <p:sp>
        <p:nvSpPr>
          <p:cNvPr id="298" name="Google Shape;298;p31"/>
          <p:cNvSpPr txBox="1"/>
          <p:nvPr>
            <p:ph idx="2" type="subTitle"/>
          </p:nvPr>
        </p:nvSpPr>
        <p:spPr>
          <a:xfrm>
            <a:off x="3377339" y="2721070"/>
            <a:ext cx="2867207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/>
              <a:t>ได้เงินฝากในช่วงเริ่มต้น</a:t>
            </a:r>
            <a:br>
              <a:rPr lang="th-TH"/>
            </a:br>
            <a:r>
              <a:rPr lang="th-TH"/>
              <a:t>รวมถึงได้รับดอกเบี้ยสะสม</a:t>
            </a:r>
            <a:endParaRPr/>
          </a:p>
        </p:txBody>
      </p:sp>
      <p:sp>
        <p:nvSpPr>
          <p:cNvPr id="299" name="Google Shape;299;p31"/>
          <p:cNvSpPr txBox="1"/>
          <p:nvPr>
            <p:ph idx="3" type="subTitle"/>
          </p:nvPr>
        </p:nvSpPr>
        <p:spPr>
          <a:xfrm>
            <a:off x="566045" y="2385894"/>
            <a:ext cx="2432526" cy="4993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th-TH"/>
              <a:t>Passive Income</a:t>
            </a:r>
            <a:endParaRPr/>
          </a:p>
        </p:txBody>
      </p:sp>
      <p:sp>
        <p:nvSpPr>
          <p:cNvPr id="300" name="Google Shape;300;p31"/>
          <p:cNvSpPr txBox="1"/>
          <p:nvPr>
            <p:ph idx="4" type="subTitle"/>
          </p:nvPr>
        </p:nvSpPr>
        <p:spPr>
          <a:xfrm>
            <a:off x="255560" y="2797659"/>
            <a:ext cx="2867208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/>
              <a:t>สร้างความมั่งคั่ง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1" name="Google Shape;301;p31"/>
          <p:cNvSpPr txBox="1"/>
          <p:nvPr>
            <p:ph idx="5" type="subTitle"/>
          </p:nvPr>
        </p:nvSpPr>
        <p:spPr>
          <a:xfrm>
            <a:off x="6639064" y="2322399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th-TH"/>
              <a:t>Long Term </a:t>
            </a:r>
            <a:endParaRPr/>
          </a:p>
        </p:txBody>
      </p:sp>
      <p:sp>
        <p:nvSpPr>
          <p:cNvPr id="302" name="Google Shape;302;p31"/>
          <p:cNvSpPr txBox="1"/>
          <p:nvPr>
            <p:ph idx="6" type="subTitle"/>
          </p:nvPr>
        </p:nvSpPr>
        <p:spPr>
          <a:xfrm>
            <a:off x="6546131" y="2773409"/>
            <a:ext cx="2276272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/>
              <a:t>บรรลุเป้าหมายทางการเงินในระยะยาว เช่น เงินออมหลังเกษียณ ฯลฯ</a:t>
            </a:r>
            <a:endParaRPr/>
          </a:p>
        </p:txBody>
      </p:sp>
      <p:sp>
        <p:nvSpPr>
          <p:cNvPr id="303" name="Google Shape;303;p31"/>
          <p:cNvSpPr txBox="1"/>
          <p:nvPr>
            <p:ph type="title"/>
          </p:nvPr>
        </p:nvSpPr>
        <p:spPr>
          <a:xfrm>
            <a:off x="1288026" y="631251"/>
            <a:ext cx="9159978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th-TH" sz="2200"/>
              <a:t>Checkpoint: ดอกเบี้ยทบต้นมีประโยชน์อย่างไร</a:t>
            </a:r>
            <a:endParaRPr sz="2200"/>
          </a:p>
        </p:txBody>
      </p:sp>
      <p:grpSp>
        <p:nvGrpSpPr>
          <p:cNvPr id="304" name="Google Shape;304;p31"/>
          <p:cNvGrpSpPr/>
          <p:nvPr/>
        </p:nvGrpSpPr>
        <p:grpSpPr>
          <a:xfrm>
            <a:off x="7532076" y="1969094"/>
            <a:ext cx="310770" cy="365467"/>
            <a:chOff x="-60232500" y="4101525"/>
            <a:chExt cx="268600" cy="315875"/>
          </a:xfrm>
        </p:grpSpPr>
        <p:sp>
          <p:nvSpPr>
            <p:cNvPr id="305" name="Google Shape;305;p31"/>
            <p:cNvSpPr/>
            <p:nvPr/>
          </p:nvSpPr>
          <p:spPr>
            <a:xfrm>
              <a:off x="-60222275" y="4273225"/>
              <a:ext cx="63025" cy="144175"/>
            </a:xfrm>
            <a:custGeom>
              <a:rect b="b" l="l" r="r" t="t"/>
              <a:pathLst>
                <a:path extrusionOk="0" h="5767" w="2521">
                  <a:moveTo>
                    <a:pt x="1261" y="1"/>
                  </a:moveTo>
                  <a:cubicBezTo>
                    <a:pt x="1072" y="1"/>
                    <a:pt x="851" y="190"/>
                    <a:pt x="851" y="379"/>
                  </a:cubicBezTo>
                  <a:lnTo>
                    <a:pt x="851" y="662"/>
                  </a:lnTo>
                  <a:cubicBezTo>
                    <a:pt x="379" y="820"/>
                    <a:pt x="1" y="1293"/>
                    <a:pt x="1" y="1828"/>
                  </a:cubicBezTo>
                  <a:cubicBezTo>
                    <a:pt x="1" y="2521"/>
                    <a:pt x="568" y="2899"/>
                    <a:pt x="1009" y="3214"/>
                  </a:cubicBezTo>
                  <a:cubicBezTo>
                    <a:pt x="1324" y="3466"/>
                    <a:pt x="1671" y="3687"/>
                    <a:pt x="1671" y="3939"/>
                  </a:cubicBezTo>
                  <a:cubicBezTo>
                    <a:pt x="1671" y="4160"/>
                    <a:pt x="1482" y="4349"/>
                    <a:pt x="1261" y="4349"/>
                  </a:cubicBezTo>
                  <a:cubicBezTo>
                    <a:pt x="1072" y="4349"/>
                    <a:pt x="851" y="4160"/>
                    <a:pt x="851" y="3939"/>
                  </a:cubicBezTo>
                  <a:cubicBezTo>
                    <a:pt x="851" y="3687"/>
                    <a:pt x="631" y="3529"/>
                    <a:pt x="442" y="3529"/>
                  </a:cubicBezTo>
                  <a:cubicBezTo>
                    <a:pt x="253" y="3529"/>
                    <a:pt x="64" y="3718"/>
                    <a:pt x="64" y="3939"/>
                  </a:cubicBezTo>
                  <a:cubicBezTo>
                    <a:pt x="64" y="4475"/>
                    <a:pt x="410" y="4916"/>
                    <a:pt x="883" y="5105"/>
                  </a:cubicBezTo>
                  <a:lnTo>
                    <a:pt x="883" y="5388"/>
                  </a:lnTo>
                  <a:cubicBezTo>
                    <a:pt x="883" y="5609"/>
                    <a:pt x="1072" y="5766"/>
                    <a:pt x="1324" y="5766"/>
                  </a:cubicBezTo>
                  <a:cubicBezTo>
                    <a:pt x="1545" y="5766"/>
                    <a:pt x="1702" y="5577"/>
                    <a:pt x="1702" y="5388"/>
                  </a:cubicBezTo>
                  <a:lnTo>
                    <a:pt x="1702" y="5105"/>
                  </a:lnTo>
                  <a:cubicBezTo>
                    <a:pt x="2175" y="4947"/>
                    <a:pt x="2521" y="4475"/>
                    <a:pt x="2521" y="3939"/>
                  </a:cubicBezTo>
                  <a:cubicBezTo>
                    <a:pt x="2521" y="3246"/>
                    <a:pt x="1986" y="2868"/>
                    <a:pt x="1545" y="2553"/>
                  </a:cubicBezTo>
                  <a:cubicBezTo>
                    <a:pt x="1229" y="2301"/>
                    <a:pt x="883" y="2080"/>
                    <a:pt x="883" y="1828"/>
                  </a:cubicBezTo>
                  <a:cubicBezTo>
                    <a:pt x="883" y="1608"/>
                    <a:pt x="1072" y="1450"/>
                    <a:pt x="1261" y="1450"/>
                  </a:cubicBezTo>
                  <a:cubicBezTo>
                    <a:pt x="1513" y="1450"/>
                    <a:pt x="1671" y="1639"/>
                    <a:pt x="1671" y="1828"/>
                  </a:cubicBezTo>
                  <a:cubicBezTo>
                    <a:pt x="1671" y="2080"/>
                    <a:pt x="1860" y="2269"/>
                    <a:pt x="2112" y="2269"/>
                  </a:cubicBezTo>
                  <a:cubicBezTo>
                    <a:pt x="2332" y="2269"/>
                    <a:pt x="2490" y="2080"/>
                    <a:pt x="2490" y="1828"/>
                  </a:cubicBezTo>
                  <a:cubicBezTo>
                    <a:pt x="2490" y="1293"/>
                    <a:pt x="2143" y="852"/>
                    <a:pt x="1671" y="662"/>
                  </a:cubicBezTo>
                  <a:lnTo>
                    <a:pt x="1671" y="379"/>
                  </a:lnTo>
                  <a:cubicBezTo>
                    <a:pt x="1671" y="158"/>
                    <a:pt x="1482" y="1"/>
                    <a:pt x="126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31"/>
            <p:cNvSpPr/>
            <p:nvPr/>
          </p:nvSpPr>
          <p:spPr>
            <a:xfrm>
              <a:off x="-60232500" y="4101525"/>
              <a:ext cx="268600" cy="315875"/>
            </a:xfrm>
            <a:custGeom>
              <a:rect b="b" l="l" r="r" t="t"/>
              <a:pathLst>
                <a:path extrusionOk="0" h="12635" w="10744">
                  <a:moveTo>
                    <a:pt x="5356" y="1"/>
                  </a:moveTo>
                  <a:cubicBezTo>
                    <a:pt x="5104" y="1"/>
                    <a:pt x="4946" y="190"/>
                    <a:pt x="4946" y="410"/>
                  </a:cubicBezTo>
                  <a:lnTo>
                    <a:pt x="4946" y="820"/>
                  </a:lnTo>
                  <a:cubicBezTo>
                    <a:pt x="2206" y="1041"/>
                    <a:pt x="0" y="3340"/>
                    <a:pt x="0" y="6176"/>
                  </a:cubicBezTo>
                  <a:lnTo>
                    <a:pt x="0" y="6585"/>
                  </a:lnTo>
                  <a:lnTo>
                    <a:pt x="32" y="6585"/>
                  </a:lnTo>
                  <a:cubicBezTo>
                    <a:pt x="32" y="6806"/>
                    <a:pt x="221" y="6963"/>
                    <a:pt x="473" y="6963"/>
                  </a:cubicBezTo>
                  <a:cubicBezTo>
                    <a:pt x="693" y="6963"/>
                    <a:pt x="851" y="6774"/>
                    <a:pt x="851" y="6585"/>
                  </a:cubicBezTo>
                  <a:cubicBezTo>
                    <a:pt x="851" y="6113"/>
                    <a:pt x="1197" y="5766"/>
                    <a:pt x="1701" y="5766"/>
                  </a:cubicBezTo>
                  <a:cubicBezTo>
                    <a:pt x="2174" y="5766"/>
                    <a:pt x="2521" y="6113"/>
                    <a:pt x="2521" y="6585"/>
                  </a:cubicBezTo>
                  <a:cubicBezTo>
                    <a:pt x="2521" y="6806"/>
                    <a:pt x="2710" y="6963"/>
                    <a:pt x="2899" y="6963"/>
                  </a:cubicBezTo>
                  <a:cubicBezTo>
                    <a:pt x="3119" y="6963"/>
                    <a:pt x="3308" y="6774"/>
                    <a:pt x="3308" y="6585"/>
                  </a:cubicBezTo>
                  <a:cubicBezTo>
                    <a:pt x="3308" y="6113"/>
                    <a:pt x="3655" y="5766"/>
                    <a:pt x="4127" y="5766"/>
                  </a:cubicBezTo>
                  <a:cubicBezTo>
                    <a:pt x="4600" y="5766"/>
                    <a:pt x="4946" y="6113"/>
                    <a:pt x="4946" y="6585"/>
                  </a:cubicBezTo>
                  <a:lnTo>
                    <a:pt x="4946" y="11437"/>
                  </a:lnTo>
                  <a:cubicBezTo>
                    <a:pt x="4946" y="12099"/>
                    <a:pt x="5514" y="12634"/>
                    <a:pt x="6175" y="12634"/>
                  </a:cubicBezTo>
                  <a:cubicBezTo>
                    <a:pt x="6837" y="12634"/>
                    <a:pt x="7404" y="12099"/>
                    <a:pt x="7404" y="11437"/>
                  </a:cubicBezTo>
                  <a:lnTo>
                    <a:pt x="7404" y="10586"/>
                  </a:lnTo>
                  <a:cubicBezTo>
                    <a:pt x="7404" y="10366"/>
                    <a:pt x="7215" y="10208"/>
                    <a:pt x="6994" y="10208"/>
                  </a:cubicBezTo>
                  <a:cubicBezTo>
                    <a:pt x="6805" y="10208"/>
                    <a:pt x="6616" y="10397"/>
                    <a:pt x="6616" y="10586"/>
                  </a:cubicBezTo>
                  <a:lnTo>
                    <a:pt x="6616" y="11437"/>
                  </a:lnTo>
                  <a:cubicBezTo>
                    <a:pt x="6616" y="11658"/>
                    <a:pt x="6427" y="11815"/>
                    <a:pt x="6175" y="11815"/>
                  </a:cubicBezTo>
                  <a:cubicBezTo>
                    <a:pt x="5955" y="11815"/>
                    <a:pt x="5797" y="11626"/>
                    <a:pt x="5797" y="11437"/>
                  </a:cubicBezTo>
                  <a:lnTo>
                    <a:pt x="5797" y="6585"/>
                  </a:lnTo>
                  <a:cubicBezTo>
                    <a:pt x="5797" y="6113"/>
                    <a:pt x="6144" y="5766"/>
                    <a:pt x="6616" y="5766"/>
                  </a:cubicBezTo>
                  <a:cubicBezTo>
                    <a:pt x="7089" y="5766"/>
                    <a:pt x="7435" y="6113"/>
                    <a:pt x="7435" y="6585"/>
                  </a:cubicBezTo>
                  <a:cubicBezTo>
                    <a:pt x="7435" y="6806"/>
                    <a:pt x="7624" y="6963"/>
                    <a:pt x="7876" y="6963"/>
                  </a:cubicBezTo>
                  <a:cubicBezTo>
                    <a:pt x="8097" y="6963"/>
                    <a:pt x="8255" y="6774"/>
                    <a:pt x="8255" y="6585"/>
                  </a:cubicBezTo>
                  <a:cubicBezTo>
                    <a:pt x="8255" y="6113"/>
                    <a:pt x="8633" y="5766"/>
                    <a:pt x="9105" y="5766"/>
                  </a:cubicBezTo>
                  <a:cubicBezTo>
                    <a:pt x="9578" y="5766"/>
                    <a:pt x="9924" y="6113"/>
                    <a:pt x="9924" y="6585"/>
                  </a:cubicBezTo>
                  <a:cubicBezTo>
                    <a:pt x="9924" y="6806"/>
                    <a:pt x="10113" y="6963"/>
                    <a:pt x="10302" y="6963"/>
                  </a:cubicBezTo>
                  <a:cubicBezTo>
                    <a:pt x="10523" y="6963"/>
                    <a:pt x="10743" y="6774"/>
                    <a:pt x="10743" y="6585"/>
                  </a:cubicBezTo>
                  <a:lnTo>
                    <a:pt x="10743" y="6176"/>
                  </a:lnTo>
                  <a:cubicBezTo>
                    <a:pt x="10743" y="3340"/>
                    <a:pt x="8538" y="1041"/>
                    <a:pt x="5797" y="820"/>
                  </a:cubicBezTo>
                  <a:lnTo>
                    <a:pt x="5797" y="410"/>
                  </a:lnTo>
                  <a:cubicBezTo>
                    <a:pt x="5797" y="158"/>
                    <a:pt x="5577" y="1"/>
                    <a:pt x="53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7" name="Google Shape;307;p31"/>
          <p:cNvSpPr/>
          <p:nvPr/>
        </p:nvSpPr>
        <p:spPr>
          <a:xfrm>
            <a:off x="4543827" y="2043735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heckpoint Generic Outline Color icon" id="308" name="Google Shape;308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017" y="335147"/>
            <a:ext cx="1076009" cy="10760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9" name="Google Shape;309;p31"/>
          <p:cNvGrpSpPr/>
          <p:nvPr/>
        </p:nvGrpSpPr>
        <p:grpSpPr>
          <a:xfrm>
            <a:off x="1488152" y="1955129"/>
            <a:ext cx="354586" cy="352675"/>
            <a:chOff x="-35482200" y="3561225"/>
            <a:chExt cx="292225" cy="290650"/>
          </a:xfrm>
        </p:grpSpPr>
        <p:sp>
          <p:nvSpPr>
            <p:cNvPr id="310" name="Google Shape;310;p31"/>
            <p:cNvSpPr/>
            <p:nvPr/>
          </p:nvSpPr>
          <p:spPr>
            <a:xfrm>
              <a:off x="-35482200" y="3749475"/>
              <a:ext cx="292225" cy="102400"/>
            </a:xfrm>
            <a:custGeom>
              <a:rect b="b" l="l" r="r" t="t"/>
              <a:pathLst>
                <a:path extrusionOk="0" h="4096" w="11689">
                  <a:moveTo>
                    <a:pt x="1701" y="0"/>
                  </a:moveTo>
                  <a:cubicBezTo>
                    <a:pt x="1040" y="0"/>
                    <a:pt x="473" y="315"/>
                    <a:pt x="63" y="819"/>
                  </a:cubicBezTo>
                  <a:cubicBezTo>
                    <a:pt x="0" y="945"/>
                    <a:pt x="0" y="1040"/>
                    <a:pt x="32" y="1166"/>
                  </a:cubicBezTo>
                  <a:cubicBezTo>
                    <a:pt x="63" y="1292"/>
                    <a:pt x="189" y="1355"/>
                    <a:pt x="347" y="1355"/>
                  </a:cubicBezTo>
                  <a:lnTo>
                    <a:pt x="1008" y="1355"/>
                  </a:lnTo>
                  <a:cubicBezTo>
                    <a:pt x="1418" y="1355"/>
                    <a:pt x="1670" y="1670"/>
                    <a:pt x="1670" y="2048"/>
                  </a:cubicBezTo>
                  <a:cubicBezTo>
                    <a:pt x="1670" y="2426"/>
                    <a:pt x="1355" y="2710"/>
                    <a:pt x="1008" y="2710"/>
                  </a:cubicBezTo>
                  <a:lnTo>
                    <a:pt x="347" y="2710"/>
                  </a:lnTo>
                  <a:cubicBezTo>
                    <a:pt x="221" y="2710"/>
                    <a:pt x="95" y="2773"/>
                    <a:pt x="32" y="2899"/>
                  </a:cubicBezTo>
                  <a:cubicBezTo>
                    <a:pt x="0" y="3025"/>
                    <a:pt x="0" y="3151"/>
                    <a:pt x="63" y="3245"/>
                  </a:cubicBezTo>
                  <a:cubicBezTo>
                    <a:pt x="410" y="3781"/>
                    <a:pt x="1040" y="4096"/>
                    <a:pt x="1701" y="4096"/>
                  </a:cubicBezTo>
                  <a:cubicBezTo>
                    <a:pt x="2615" y="4096"/>
                    <a:pt x="3371" y="3497"/>
                    <a:pt x="3655" y="2710"/>
                  </a:cubicBezTo>
                  <a:lnTo>
                    <a:pt x="8065" y="2710"/>
                  </a:lnTo>
                  <a:cubicBezTo>
                    <a:pt x="8317" y="3497"/>
                    <a:pt x="9073" y="4096"/>
                    <a:pt x="9987" y="4096"/>
                  </a:cubicBezTo>
                  <a:cubicBezTo>
                    <a:pt x="10649" y="4096"/>
                    <a:pt x="11247" y="3781"/>
                    <a:pt x="11594" y="3245"/>
                  </a:cubicBezTo>
                  <a:cubicBezTo>
                    <a:pt x="11688" y="3119"/>
                    <a:pt x="11688" y="3025"/>
                    <a:pt x="11625" y="2899"/>
                  </a:cubicBezTo>
                  <a:cubicBezTo>
                    <a:pt x="11594" y="2773"/>
                    <a:pt x="11468" y="2710"/>
                    <a:pt x="11310" y="2710"/>
                  </a:cubicBezTo>
                  <a:lnTo>
                    <a:pt x="10649" y="2710"/>
                  </a:lnTo>
                  <a:cubicBezTo>
                    <a:pt x="10271" y="2710"/>
                    <a:pt x="9987" y="2395"/>
                    <a:pt x="9987" y="2048"/>
                  </a:cubicBezTo>
                  <a:cubicBezTo>
                    <a:pt x="9987" y="1670"/>
                    <a:pt x="10302" y="1355"/>
                    <a:pt x="10649" y="1355"/>
                  </a:cubicBezTo>
                  <a:lnTo>
                    <a:pt x="11310" y="1355"/>
                  </a:lnTo>
                  <a:cubicBezTo>
                    <a:pt x="11436" y="1355"/>
                    <a:pt x="11562" y="1292"/>
                    <a:pt x="11625" y="1166"/>
                  </a:cubicBezTo>
                  <a:cubicBezTo>
                    <a:pt x="11688" y="1040"/>
                    <a:pt x="11688" y="945"/>
                    <a:pt x="11594" y="819"/>
                  </a:cubicBezTo>
                  <a:cubicBezTo>
                    <a:pt x="11247" y="315"/>
                    <a:pt x="10649" y="0"/>
                    <a:pt x="9987" y="0"/>
                  </a:cubicBezTo>
                  <a:cubicBezTo>
                    <a:pt x="9073" y="0"/>
                    <a:pt x="8349" y="567"/>
                    <a:pt x="8065" y="1355"/>
                  </a:cubicBezTo>
                  <a:lnTo>
                    <a:pt x="3655" y="1355"/>
                  </a:lnTo>
                  <a:cubicBezTo>
                    <a:pt x="3371" y="567"/>
                    <a:pt x="2615" y="0"/>
                    <a:pt x="1701" y="0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31"/>
            <p:cNvSpPr/>
            <p:nvPr/>
          </p:nvSpPr>
          <p:spPr>
            <a:xfrm>
              <a:off x="-35371150" y="3561225"/>
              <a:ext cx="68550" cy="68550"/>
            </a:xfrm>
            <a:custGeom>
              <a:rect b="b" l="l" r="r" t="t"/>
              <a:pathLst>
                <a:path extrusionOk="0" h="2742" w="2742">
                  <a:moveTo>
                    <a:pt x="1355" y="1"/>
                  </a:moveTo>
                  <a:cubicBezTo>
                    <a:pt x="630" y="1"/>
                    <a:pt x="0" y="631"/>
                    <a:pt x="0" y="1387"/>
                  </a:cubicBezTo>
                  <a:cubicBezTo>
                    <a:pt x="0" y="2111"/>
                    <a:pt x="630" y="2741"/>
                    <a:pt x="1355" y="2741"/>
                  </a:cubicBezTo>
                  <a:cubicBezTo>
                    <a:pt x="2111" y="2741"/>
                    <a:pt x="2741" y="2111"/>
                    <a:pt x="2741" y="1387"/>
                  </a:cubicBezTo>
                  <a:cubicBezTo>
                    <a:pt x="2741" y="631"/>
                    <a:pt x="2111" y="1"/>
                    <a:pt x="1355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31"/>
            <p:cNvSpPr/>
            <p:nvPr/>
          </p:nvSpPr>
          <p:spPr>
            <a:xfrm>
              <a:off x="-35405025" y="3647075"/>
              <a:ext cx="136275" cy="119750"/>
            </a:xfrm>
            <a:custGeom>
              <a:rect b="b" l="l" r="r" t="t"/>
              <a:pathLst>
                <a:path extrusionOk="0" h="4790" w="5451">
                  <a:moveTo>
                    <a:pt x="2710" y="1"/>
                  </a:moveTo>
                  <a:cubicBezTo>
                    <a:pt x="1387" y="1"/>
                    <a:pt x="253" y="1009"/>
                    <a:pt x="32" y="2300"/>
                  </a:cubicBezTo>
                  <a:cubicBezTo>
                    <a:pt x="1" y="2521"/>
                    <a:pt x="158" y="2710"/>
                    <a:pt x="410" y="2710"/>
                  </a:cubicBezTo>
                  <a:lnTo>
                    <a:pt x="2395" y="2710"/>
                  </a:lnTo>
                  <a:lnTo>
                    <a:pt x="2395" y="4789"/>
                  </a:lnTo>
                  <a:lnTo>
                    <a:pt x="3088" y="4789"/>
                  </a:lnTo>
                  <a:lnTo>
                    <a:pt x="3088" y="2710"/>
                  </a:lnTo>
                  <a:lnTo>
                    <a:pt x="5073" y="2710"/>
                  </a:lnTo>
                  <a:cubicBezTo>
                    <a:pt x="5293" y="2710"/>
                    <a:pt x="5451" y="2521"/>
                    <a:pt x="5451" y="2300"/>
                  </a:cubicBezTo>
                  <a:cubicBezTo>
                    <a:pt x="5230" y="977"/>
                    <a:pt x="4096" y="1"/>
                    <a:pt x="2710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32"/>
          <p:cNvSpPr txBox="1"/>
          <p:nvPr>
            <p:ph type="title"/>
          </p:nvPr>
        </p:nvSpPr>
        <p:spPr>
          <a:xfrm>
            <a:off x="198570" y="145387"/>
            <a:ext cx="3566570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4800"/>
              <a:t>F O C U S</a:t>
            </a:r>
            <a:endParaRPr/>
          </a:p>
        </p:txBody>
      </p:sp>
      <p:pic>
        <p:nvPicPr>
          <p:cNvPr id="318" name="Google Shape;318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32"/>
          <p:cNvSpPr txBox="1"/>
          <p:nvPr>
            <p:ph idx="1" type="subTitle"/>
          </p:nvPr>
        </p:nvSpPr>
        <p:spPr>
          <a:xfrm>
            <a:off x="-592228" y="2434106"/>
            <a:ext cx="6233377" cy="9617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th-TH" sz="3600"/>
              <a:t>Exponential Growth</a:t>
            </a:r>
            <a:endParaRPr sz="3600"/>
          </a:p>
        </p:txBody>
      </p:sp>
      <p:sp>
        <p:nvSpPr>
          <p:cNvPr id="320" name="Google Shape;320;p32"/>
          <p:cNvSpPr txBox="1"/>
          <p:nvPr>
            <p:ph idx="2" type="subTitle"/>
          </p:nvPr>
        </p:nvSpPr>
        <p:spPr>
          <a:xfrm>
            <a:off x="141651" y="3048833"/>
            <a:ext cx="4582866" cy="13707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 sz="2400"/>
              <a:t>ได้เงินฝากในช่วงเริ่มต้น</a:t>
            </a:r>
            <a:br>
              <a:rPr lang="th-TH" sz="2400"/>
            </a:br>
            <a:r>
              <a:rPr lang="th-TH" sz="2400"/>
              <a:t>รวมถึงได้รับดอกเบี้ยสะสม</a:t>
            </a:r>
            <a:endParaRPr sz="2400"/>
          </a:p>
        </p:txBody>
      </p:sp>
      <p:sp>
        <p:nvSpPr>
          <p:cNvPr id="321" name="Google Shape;321;p32"/>
          <p:cNvSpPr/>
          <p:nvPr/>
        </p:nvSpPr>
        <p:spPr>
          <a:xfrm>
            <a:off x="2278070" y="1796360"/>
            <a:ext cx="492782" cy="549788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how does compound interest work? | how to explain compound interest to your  kids — this is money" id="322" name="Google Shape;322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95620" y="784431"/>
            <a:ext cx="4023886" cy="36923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33"/>
          <p:cNvSpPr txBox="1"/>
          <p:nvPr>
            <p:ph type="title"/>
          </p:nvPr>
        </p:nvSpPr>
        <p:spPr>
          <a:xfrm>
            <a:off x="2722326" y="1057961"/>
            <a:ext cx="4557209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th-TH" sz="5000"/>
              <a:t>การพัฒนาขั้นที่ 2</a:t>
            </a:r>
            <a:endParaRPr sz="5000"/>
          </a:p>
        </p:txBody>
      </p:sp>
      <p:sp>
        <p:nvSpPr>
          <p:cNvPr id="328" name="Google Shape;328;p33"/>
          <p:cNvSpPr txBox="1"/>
          <p:nvPr>
            <p:ph idx="2" type="title"/>
          </p:nvPr>
        </p:nvSpPr>
        <p:spPr>
          <a:xfrm>
            <a:off x="981530" y="893261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/>
              <a:t>03</a:t>
            </a:r>
            <a:endParaRPr/>
          </a:p>
        </p:txBody>
      </p:sp>
      <p:pic>
        <p:nvPicPr>
          <p:cNvPr descr="Math Class Images - Free Download on Freepik" id="329" name="Google Shape;32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80572" y="1580302"/>
            <a:ext cx="4782855" cy="3186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8141" y="270586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4"/>
          <p:cNvSpPr txBox="1"/>
          <p:nvPr>
            <p:ph type="title"/>
          </p:nvPr>
        </p:nvSpPr>
        <p:spPr>
          <a:xfrm>
            <a:off x="54210" y="339104"/>
            <a:ext cx="9016173" cy="10708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th-TH" sz="4000"/>
              <a:t>การวางแผนความมั่นคั่งทางการเงิน</a:t>
            </a:r>
            <a:br>
              <a:rPr lang="th-TH" sz="2000"/>
            </a:br>
            <a:r>
              <a:rPr lang="th-TH" sz="2000" u="sng">
                <a:latin typeface="Montserrat"/>
                <a:ea typeface="Montserrat"/>
                <a:cs typeface="Montserrat"/>
                <a:sym typeface="Montserrat"/>
              </a:rPr>
              <a:t>ปล่อยให้เงินทำงานอย่างหนักเพื่อคุณ และให้เงินเติบโตด้วยตัวของมันเอง</a:t>
            </a:r>
            <a:endParaRPr sz="2000" u="sng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36" name="Google Shape;336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3428" y="4516988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34"/>
          <p:cNvSpPr txBox="1"/>
          <p:nvPr/>
        </p:nvSpPr>
        <p:spPr>
          <a:xfrm>
            <a:off x="127827" y="1409940"/>
            <a:ext cx="8868940" cy="2676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4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วิธีการดำเนินการ:</a:t>
            </a:r>
            <a:br>
              <a:rPr b="0" i="0" lang="th-TH" sz="20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1)   กำหนดจำนวนเงินฝากเริ่มต้น คุณจะได้รับโบนัสในการลงทะเบียนตามแผน 1:1* ของจำนวนเงินฝาก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    เริ่มต้นในบัญชีของคุณ เมื่อทำการฝากเงินสำเร็จ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2)  กำหนดจำนวนเงินสมทบรายปี เพื่อสมทบทุกปีเป็นเวลา 5 ปีข้างหน้า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3)  รับดอกเบี้ยทบต้น 3.8% ของจำนวนเงินฝาก 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4)  เมื่อถอนเงินออก แล้วคุณจะประหลาดใจกับเงินออมของคุณที่เพิ่มมากขึ้น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5"/>
          <p:cNvSpPr txBox="1"/>
          <p:nvPr/>
        </p:nvSpPr>
        <p:spPr>
          <a:xfrm>
            <a:off x="76202" y="0"/>
            <a:ext cx="9067798" cy="10580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57200" lvl="0" marL="4572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th-TH" sz="40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ตัวอย่าง:</a:t>
            </a:r>
            <a:endParaRPr b="0" i="0" sz="40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pic>
        <p:nvPicPr>
          <p:cNvPr id="343" name="Google Shape;343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58925" y="4414332"/>
            <a:ext cx="1314633" cy="3524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44" name="Google Shape;344;p35"/>
          <p:cNvGrpSpPr/>
          <p:nvPr/>
        </p:nvGrpSpPr>
        <p:grpSpPr>
          <a:xfrm>
            <a:off x="3385857" y="2319400"/>
            <a:ext cx="5389843" cy="1518669"/>
            <a:chOff x="0" y="0"/>
            <a:chExt cx="3850756" cy="684530"/>
          </a:xfrm>
        </p:grpSpPr>
        <p:sp>
          <p:nvSpPr>
            <p:cNvPr id="345" name="Google Shape;345;p35"/>
            <p:cNvSpPr/>
            <p:nvPr/>
          </p:nvSpPr>
          <p:spPr>
            <a:xfrm>
              <a:off x="0" y="468630"/>
              <a:ext cx="3750945" cy="215900"/>
            </a:xfrm>
            <a:prstGeom prst="chevron">
              <a:avLst>
                <a:gd fmla="val 50000" name="adj"/>
              </a:avLst>
            </a:prstGeom>
            <a:gradFill>
              <a:gsLst>
                <a:gs pos="0">
                  <a:srgbClr val="000099"/>
                </a:gs>
                <a:gs pos="74000">
                  <a:srgbClr val="B09E9A"/>
                </a:gs>
                <a:gs pos="83000">
                  <a:srgbClr val="B09E9A"/>
                </a:gs>
                <a:gs pos="100000">
                  <a:srgbClr val="C8BDBD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35"/>
            <p:cNvSpPr/>
            <p:nvPr/>
          </p:nvSpPr>
          <p:spPr>
            <a:xfrm>
              <a:off x="3491346" y="0"/>
              <a:ext cx="359410" cy="684530"/>
            </a:xfrm>
            <a:prstGeom prst="upArrow">
              <a:avLst>
                <a:gd fmla="val 50000" name="adj1"/>
                <a:gd fmla="val 50000" name="adj2"/>
              </a:avLst>
            </a:prstGeom>
            <a:solidFill>
              <a:srgbClr val="0000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7" name="Google Shape;347;p35"/>
          <p:cNvSpPr txBox="1"/>
          <p:nvPr/>
        </p:nvSpPr>
        <p:spPr>
          <a:xfrm>
            <a:off x="450078" y="3305560"/>
            <a:ext cx="2720398" cy="8274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เจจ่ายเงินสมทบทุกปี ปีละ $10,000 ตั้งแต่ปีที่ 1 จนถึงปีที่ 5</a:t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8" name="Google Shape;348;p35"/>
          <p:cNvSpPr txBox="1"/>
          <p:nvPr/>
        </p:nvSpPr>
        <p:spPr>
          <a:xfrm>
            <a:off x="2861630" y="3907719"/>
            <a:ext cx="5914070" cy="5916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ปล่อยให้เงินเติบโตด้วยตัวของมันเอง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49" name="Google Shape;349;p35"/>
          <p:cNvSpPr txBox="1"/>
          <p:nvPr/>
        </p:nvSpPr>
        <p:spPr>
          <a:xfrm>
            <a:off x="127742" y="1041146"/>
            <a:ext cx="4498502" cy="17215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เจฝากเงิน $20,000 เข้าไปใน “แผนความมั่งคั่ง”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เจจึงได้รับโบนัสในการลงทะเบียนตามแผนเป็น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จำนวนเงิน $20,000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descr="Pile of Coins PNG Clip Art - Best WEB Clipart" id="350" name="Google Shape;350;p35"/>
          <p:cNvPicPr preferRelativeResize="0"/>
          <p:nvPr/>
        </p:nvPicPr>
        <p:blipFill rotWithShape="1">
          <a:blip r:embed="rId4">
            <a:alphaModFix/>
          </a:blip>
          <a:srcRect b="14913" l="0" r="0" t="0"/>
          <a:stretch/>
        </p:blipFill>
        <p:spPr>
          <a:xfrm>
            <a:off x="6010926" y="1682350"/>
            <a:ext cx="1352433" cy="11537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1" name="Google Shape;351;p35"/>
          <p:cNvCxnSpPr/>
          <p:nvPr/>
        </p:nvCxnSpPr>
        <p:spPr>
          <a:xfrm>
            <a:off x="331547" y="2770483"/>
            <a:ext cx="2" cy="1091402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52" name="Google Shape;352;p35"/>
          <p:cNvSpPr txBox="1"/>
          <p:nvPr/>
        </p:nvSpPr>
        <p:spPr>
          <a:xfrm>
            <a:off x="7068311" y="1281047"/>
            <a:ext cx="2205235" cy="16186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ได้รับเงินจำนวนเกือบ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$150,000!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353" name="Google Shape;353;p35"/>
          <p:cNvGrpSpPr/>
          <p:nvPr/>
        </p:nvGrpSpPr>
        <p:grpSpPr>
          <a:xfrm>
            <a:off x="42336" y="3935971"/>
            <a:ext cx="1220480" cy="681355"/>
            <a:chOff x="42336" y="3935971"/>
            <a:chExt cx="1220480" cy="681355"/>
          </a:xfrm>
        </p:grpSpPr>
        <p:sp>
          <p:nvSpPr>
            <p:cNvPr id="354" name="Google Shape;354;p35"/>
            <p:cNvSpPr txBox="1"/>
            <p:nvPr/>
          </p:nvSpPr>
          <p:spPr>
            <a:xfrm>
              <a:off x="116067" y="3941111"/>
              <a:ext cx="1146749" cy="6762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800" u="none" cap="none" strike="noStrike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  ปีที่ 0</a:t>
              </a:r>
              <a:endParaRPr b="0" i="0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55" name="Google Shape;355;p35"/>
            <p:cNvSpPr/>
            <p:nvPr/>
          </p:nvSpPr>
          <p:spPr>
            <a:xfrm>
              <a:off x="42336" y="3935971"/>
              <a:ext cx="1146747" cy="444495"/>
            </a:xfrm>
            <a:prstGeom prst="ellipse">
              <a:avLst/>
            </a:prstGeom>
            <a:noFill/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6" name="Google Shape;356;p35"/>
          <p:cNvGrpSpPr/>
          <p:nvPr/>
        </p:nvGrpSpPr>
        <p:grpSpPr>
          <a:xfrm>
            <a:off x="2351262" y="3887242"/>
            <a:ext cx="1392588" cy="683217"/>
            <a:chOff x="2351262" y="3887242"/>
            <a:chExt cx="1392588" cy="683217"/>
          </a:xfrm>
        </p:grpSpPr>
        <p:sp>
          <p:nvSpPr>
            <p:cNvPr id="357" name="Google Shape;357;p35"/>
            <p:cNvSpPr txBox="1"/>
            <p:nvPr/>
          </p:nvSpPr>
          <p:spPr>
            <a:xfrm>
              <a:off x="2597101" y="3894244"/>
              <a:ext cx="1146749" cy="6762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800" u="none" cap="none" strike="noStrike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ปีที่ 5</a:t>
              </a:r>
              <a:endParaRPr b="0" i="0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58" name="Google Shape;358;p35"/>
            <p:cNvSpPr/>
            <p:nvPr/>
          </p:nvSpPr>
          <p:spPr>
            <a:xfrm>
              <a:off x="2351262" y="3887242"/>
              <a:ext cx="1146747" cy="444495"/>
            </a:xfrm>
            <a:prstGeom prst="ellipse">
              <a:avLst/>
            </a:prstGeom>
            <a:noFill/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59" name="Google Shape;359;p35"/>
          <p:cNvGrpSpPr/>
          <p:nvPr/>
        </p:nvGrpSpPr>
        <p:grpSpPr>
          <a:xfrm>
            <a:off x="7911151" y="3916512"/>
            <a:ext cx="1501319" cy="676216"/>
            <a:chOff x="7911151" y="3916512"/>
            <a:chExt cx="1501319" cy="676216"/>
          </a:xfrm>
        </p:grpSpPr>
        <p:sp>
          <p:nvSpPr>
            <p:cNvPr id="360" name="Google Shape;360;p35"/>
            <p:cNvSpPr txBox="1"/>
            <p:nvPr/>
          </p:nvSpPr>
          <p:spPr>
            <a:xfrm>
              <a:off x="8138929" y="3916512"/>
              <a:ext cx="1273541" cy="6762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800" u="none" cap="none" strike="noStrike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ปีที่ 15</a:t>
              </a:r>
              <a:endParaRPr b="0" i="0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61" name="Google Shape;361;p35"/>
            <p:cNvSpPr/>
            <p:nvPr/>
          </p:nvSpPr>
          <p:spPr>
            <a:xfrm>
              <a:off x="7911151" y="3916512"/>
              <a:ext cx="1146747" cy="444495"/>
            </a:xfrm>
            <a:prstGeom prst="ellipse">
              <a:avLst/>
            </a:prstGeom>
            <a:noFill/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/>
          <p:nvPr>
            <p:ph type="title"/>
          </p:nvPr>
        </p:nvSpPr>
        <p:spPr>
          <a:xfrm>
            <a:off x="713225" y="445025"/>
            <a:ext cx="3583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th-TH"/>
              <a:t>สารบัญ</a:t>
            </a:r>
            <a:endParaRPr b="1"/>
          </a:p>
        </p:txBody>
      </p:sp>
      <p:sp>
        <p:nvSpPr>
          <p:cNvPr id="146" name="Google Shape;146;p18"/>
          <p:cNvSpPr txBox="1"/>
          <p:nvPr>
            <p:ph idx="3" type="subTitle"/>
          </p:nvPr>
        </p:nvSpPr>
        <p:spPr>
          <a:xfrm>
            <a:off x="1655200" y="1942925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/>
              <a:t>ขั้นนำ</a:t>
            </a:r>
            <a:endParaRPr b="1"/>
          </a:p>
        </p:txBody>
      </p:sp>
      <p:sp>
        <p:nvSpPr>
          <p:cNvPr id="147" name="Google Shape;147;p18"/>
          <p:cNvSpPr txBox="1"/>
          <p:nvPr>
            <p:ph idx="1" type="subTitle"/>
          </p:nvPr>
        </p:nvSpPr>
        <p:spPr>
          <a:xfrm>
            <a:off x="5001000" y="1942925"/>
            <a:ext cx="3002822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/>
              <a:t>การพัฒนาขั้นที่ 1</a:t>
            </a:r>
            <a:endParaRPr b="1"/>
          </a:p>
        </p:txBody>
      </p:sp>
      <p:sp>
        <p:nvSpPr>
          <p:cNvPr id="148" name="Google Shape;148;p18"/>
          <p:cNvSpPr txBox="1"/>
          <p:nvPr>
            <p:ph idx="4" type="subTitle"/>
          </p:nvPr>
        </p:nvSpPr>
        <p:spPr>
          <a:xfrm>
            <a:off x="1655200" y="2255100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/>
              <a:t>การลงทุน</a:t>
            </a:r>
            <a:endParaRPr/>
          </a:p>
        </p:txBody>
      </p:sp>
      <p:sp>
        <p:nvSpPr>
          <p:cNvPr id="149" name="Google Shape;149;p18"/>
          <p:cNvSpPr txBox="1"/>
          <p:nvPr>
            <p:ph idx="5" type="subTitle"/>
          </p:nvPr>
        </p:nvSpPr>
        <p:spPr>
          <a:xfrm>
            <a:off x="5108244" y="3723950"/>
            <a:ext cx="2788333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/>
              <a:t>สรุปบทเรียน</a:t>
            </a:r>
            <a:endParaRPr b="1"/>
          </a:p>
        </p:txBody>
      </p:sp>
      <p:sp>
        <p:nvSpPr>
          <p:cNvPr id="150" name="Google Shape;150;p18"/>
          <p:cNvSpPr txBox="1"/>
          <p:nvPr>
            <p:ph idx="7" type="subTitle"/>
          </p:nvPr>
        </p:nvSpPr>
        <p:spPr>
          <a:xfrm>
            <a:off x="1547854" y="3723950"/>
            <a:ext cx="2700791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/>
              <a:t>การพัฒนาขั้นที่ 2</a:t>
            </a:r>
            <a:endParaRPr b="1"/>
          </a:p>
        </p:txBody>
      </p:sp>
      <p:sp>
        <p:nvSpPr>
          <p:cNvPr id="151" name="Google Shape;151;p18"/>
          <p:cNvSpPr txBox="1"/>
          <p:nvPr>
            <p:ph idx="9" type="title"/>
          </p:nvPr>
        </p:nvSpPr>
        <p:spPr>
          <a:xfrm>
            <a:off x="2378650" y="13035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/>
              <a:t>01</a:t>
            </a:r>
            <a:endParaRPr/>
          </a:p>
        </p:txBody>
      </p:sp>
      <p:sp>
        <p:nvSpPr>
          <p:cNvPr id="152" name="Google Shape;152;p18"/>
          <p:cNvSpPr txBox="1"/>
          <p:nvPr>
            <p:ph idx="13" type="title"/>
          </p:nvPr>
        </p:nvSpPr>
        <p:spPr>
          <a:xfrm>
            <a:off x="5982811" y="1275425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/>
              <a:t>02</a:t>
            </a:r>
            <a:endParaRPr/>
          </a:p>
        </p:txBody>
      </p:sp>
      <p:sp>
        <p:nvSpPr>
          <p:cNvPr id="153" name="Google Shape;153;p18"/>
          <p:cNvSpPr txBox="1"/>
          <p:nvPr>
            <p:ph idx="14" type="title"/>
          </p:nvPr>
        </p:nvSpPr>
        <p:spPr>
          <a:xfrm>
            <a:off x="2378700" y="30827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/>
              <a:t>03</a:t>
            </a:r>
            <a:endParaRPr/>
          </a:p>
        </p:txBody>
      </p:sp>
      <p:sp>
        <p:nvSpPr>
          <p:cNvPr id="154" name="Google Shape;154;p18"/>
          <p:cNvSpPr txBox="1"/>
          <p:nvPr>
            <p:ph idx="15" type="title"/>
          </p:nvPr>
        </p:nvSpPr>
        <p:spPr>
          <a:xfrm>
            <a:off x="5982811" y="312166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th-TH"/>
              <a:t>04</a:t>
            </a:r>
            <a:endParaRPr/>
          </a:p>
        </p:txBody>
      </p:sp>
      <p:sp>
        <p:nvSpPr>
          <p:cNvPr id="155" name="Google Shape;155;p18"/>
          <p:cNvSpPr txBox="1"/>
          <p:nvPr>
            <p:ph idx="6" type="subTitle"/>
          </p:nvPr>
        </p:nvSpPr>
        <p:spPr>
          <a:xfrm>
            <a:off x="5217391" y="3992311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/>
              <a:t>การวัดผลและประเมินผล</a:t>
            </a:r>
            <a:endParaRPr/>
          </a:p>
        </p:txBody>
      </p:sp>
      <p:pic>
        <p:nvPicPr>
          <p:cNvPr id="156" name="Google Shape;15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6"/>
          <p:cNvSpPr/>
          <p:nvPr/>
        </p:nvSpPr>
        <p:spPr>
          <a:xfrm>
            <a:off x="207758" y="1005396"/>
            <a:ext cx="3686662" cy="438150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68" name="Google Shape;368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4416" y="4727593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36"/>
          <p:cNvSpPr txBox="1"/>
          <p:nvPr/>
        </p:nvSpPr>
        <p:spPr>
          <a:xfrm>
            <a:off x="190457" y="330380"/>
            <a:ext cx="8953543" cy="407041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จากตัวอย่างข้างต้น “หลังจาก 15 ปี เขาจะได้รับเงินจำนวนเกือบ $150,000 ซึ่งมากกว่าเงินฝากของเขาถึงสองเท่า” จงพิจารณาข้อความต่อไปนี้ว่าเป็นจริงหรือไม่</a:t>
            </a:r>
            <a:br>
              <a:rPr b="0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</a:br>
            <a:endParaRPr b="0" i="0" sz="22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370" name="Google Shape;370;p36"/>
          <p:cNvSpPr txBox="1"/>
          <p:nvPr/>
        </p:nvSpPr>
        <p:spPr>
          <a:xfrm>
            <a:off x="261881" y="1872391"/>
            <a:ext cx="8656320" cy="1909177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-637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7"/>
          <p:cNvSpPr txBox="1"/>
          <p:nvPr>
            <p:ph type="title"/>
          </p:nvPr>
        </p:nvSpPr>
        <p:spPr>
          <a:xfrm>
            <a:off x="5357584" y="2705937"/>
            <a:ext cx="43911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th-TH" sz="5000"/>
              <a:t>สรุปบทเรียน</a:t>
            </a:r>
            <a:endParaRPr sz="5000"/>
          </a:p>
        </p:txBody>
      </p:sp>
      <p:sp>
        <p:nvSpPr>
          <p:cNvPr id="376" name="Google Shape;376;p37"/>
          <p:cNvSpPr txBox="1"/>
          <p:nvPr>
            <p:ph idx="2" type="title"/>
          </p:nvPr>
        </p:nvSpPr>
        <p:spPr>
          <a:xfrm>
            <a:off x="5342011" y="1608801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/>
              <a:t>04</a:t>
            </a:r>
            <a:endParaRPr/>
          </a:p>
        </p:txBody>
      </p:sp>
      <p:pic>
        <p:nvPicPr>
          <p:cNvPr descr="Performance assessment Vectors &amp; Illustrations for Free Download | Freepik" id="377" name="Google Shape;377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7057" y="403270"/>
            <a:ext cx="4068586" cy="4068586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37"/>
          <p:cNvSpPr txBox="1"/>
          <p:nvPr>
            <p:ph idx="1" type="subTitle"/>
          </p:nvPr>
        </p:nvSpPr>
        <p:spPr>
          <a:xfrm>
            <a:off x="3340868" y="3277173"/>
            <a:ext cx="45612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h-TH" sz="1600"/>
              <a:t>                        การวัดและประเมินผล</a:t>
            </a:r>
            <a:endParaRPr sz="1600"/>
          </a:p>
        </p:txBody>
      </p:sp>
      <p:pic>
        <p:nvPicPr>
          <p:cNvPr id="379" name="Google Shape;379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8"/>
          <p:cNvSpPr/>
          <p:nvPr/>
        </p:nvSpPr>
        <p:spPr>
          <a:xfrm>
            <a:off x="666751" y="1737410"/>
            <a:ext cx="8267700" cy="49859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อเล็กซ์ต้องการซื้อรถยนต์มูลค่า</a:t>
            </a: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 </a:t>
            </a: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$</a:t>
            </a: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1,000,000 </a:t>
            </a: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แต่เขาต้องการกู้เงินเพื่อให้ครอบคลุมค่าใช้จ่าย เขาจึงพิจารณาตัวเลือกของการกู้เงิน 2 แบบ ดังนี้</a:t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85" name="Google Shape;385;p38"/>
          <p:cNvGraphicFramePr/>
          <p:nvPr/>
        </p:nvGraphicFramePr>
        <p:xfrm>
          <a:off x="157161" y="3013041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{3F9E700A-B513-4433-9A08-CCECBD3D6BBD}</a:tableStyleId>
              </a:tblPr>
              <a:tblGrid>
                <a:gridCol w="4414850"/>
                <a:gridCol w="4414850"/>
              </a:tblGrid>
              <a:tr h="11030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เงินกู้ 5 ปี </a:t>
                      </a:r>
                      <a:endParaRPr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อัตราดอกเบี้ยทบต้น 7% ต่อปี </a:t>
                      </a:r>
                      <a:endParaRPr/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 เงินกู้ 8 ปี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อัตราดอกเบี้ยทบต้น 9% ต่อปี</a:t>
                      </a:r>
                      <a:endParaRPr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  <p:pic>
        <p:nvPicPr>
          <p:cNvPr descr="Performance assessment Vectors &amp; Illustrations for Free Download | Freepik" id="386" name="Google Shape;386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6751" y="-78240"/>
            <a:ext cx="2205254" cy="2205254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38"/>
          <p:cNvSpPr txBox="1"/>
          <p:nvPr/>
        </p:nvSpPr>
        <p:spPr>
          <a:xfrm>
            <a:off x="2932063" y="281197"/>
            <a:ext cx="5942330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0" i="0" lang="th-TH" sz="4800" u="sng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การวัดและประเมินผล</a:t>
            </a:r>
            <a:endParaRPr b="0" i="0" sz="4800" u="sng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388" name="Google Shape;388;p38"/>
          <p:cNvSpPr/>
          <p:nvPr/>
        </p:nvSpPr>
        <p:spPr>
          <a:xfrm>
            <a:off x="3949061" y="1859501"/>
            <a:ext cx="1532600" cy="38960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8"/>
          <p:cNvSpPr/>
          <p:nvPr/>
        </p:nvSpPr>
        <p:spPr>
          <a:xfrm>
            <a:off x="1575006" y="3134464"/>
            <a:ext cx="1421988" cy="4220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38"/>
          <p:cNvSpPr/>
          <p:nvPr/>
        </p:nvSpPr>
        <p:spPr>
          <a:xfrm>
            <a:off x="756486" y="3590497"/>
            <a:ext cx="2115519" cy="4220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8"/>
          <p:cNvSpPr/>
          <p:nvPr/>
        </p:nvSpPr>
        <p:spPr>
          <a:xfrm>
            <a:off x="2932063" y="3590497"/>
            <a:ext cx="1174988" cy="405168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38"/>
          <p:cNvSpPr/>
          <p:nvPr/>
        </p:nvSpPr>
        <p:spPr>
          <a:xfrm>
            <a:off x="6147006" y="3134464"/>
            <a:ext cx="1433296" cy="4220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38"/>
          <p:cNvSpPr/>
          <p:nvPr/>
        </p:nvSpPr>
        <p:spPr>
          <a:xfrm>
            <a:off x="5199998" y="3590497"/>
            <a:ext cx="2130699" cy="405168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Google Shape;394;p38"/>
          <p:cNvSpPr/>
          <p:nvPr/>
        </p:nvSpPr>
        <p:spPr>
          <a:xfrm>
            <a:off x="7385575" y="3592533"/>
            <a:ext cx="1038069" cy="419980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9"/>
          <p:cNvSpPr txBox="1"/>
          <p:nvPr/>
        </p:nvSpPr>
        <p:spPr>
          <a:xfrm>
            <a:off x="526942" y="497441"/>
            <a:ext cx="8865031" cy="10550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อเล็กซ์ต้องชำระเงินดาวน์ 20% จากราคารถ ถ้าอเล็กซ์มีรายได้ต่อเดือน </a:t>
            </a:r>
            <a:r>
              <a:rPr b="0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$</a:t>
            </a: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50,000</a:t>
            </a: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 และมีค่าใช่จ่ายต่อเดือนดังนี้</a:t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graphicFrame>
        <p:nvGraphicFramePr>
          <p:cNvPr id="400" name="Google Shape;400;p39"/>
          <p:cNvGraphicFramePr/>
          <p:nvPr/>
        </p:nvGraphicFramePr>
        <p:xfrm>
          <a:off x="1347061" y="1748302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{3F9E700A-B513-4433-9A08-CCECBD3D6BBD}</a:tableStyleId>
              </a:tblPr>
              <a:tblGrid>
                <a:gridCol w="3081525"/>
                <a:gridCol w="2881125"/>
              </a:tblGrid>
              <a:tr h="377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รายการ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จำนวน ($)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>
                    <a:solidFill>
                      <a:schemeClr val="lt2"/>
                    </a:solidFill>
                  </a:tcPr>
                </a:tc>
              </a:tr>
              <a:tr h="377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ค่าเช่าบ้าน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12,000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</a:tr>
              <a:tr h="377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ค่าใช้จ่ายทั่วไป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4,000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</a:tr>
              <a:tr h="377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ค่าอาหาร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8,000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</a:tr>
              <a:tr h="377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ค่าประกันภัย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3,000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</a:tr>
              <a:tr h="377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ค่าท่องเที่ยว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2,000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</a:tr>
              <a:tr h="377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เบ็ดเตล็ด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2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3,000</a:t>
                      </a:r>
                      <a:endParaRPr b="1" sz="2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sp>
        <p:nvSpPr>
          <p:cNvPr id="401" name="Google Shape;401;p39"/>
          <p:cNvSpPr/>
          <p:nvPr/>
        </p:nvSpPr>
        <p:spPr>
          <a:xfrm>
            <a:off x="1735810" y="684525"/>
            <a:ext cx="2131017" cy="340465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9"/>
          <p:cNvSpPr/>
          <p:nvPr/>
        </p:nvSpPr>
        <p:spPr>
          <a:xfrm>
            <a:off x="6281018" y="610256"/>
            <a:ext cx="2738996" cy="414733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0"/>
          <p:cNvSpPr txBox="1"/>
          <p:nvPr/>
        </p:nvSpPr>
        <p:spPr>
          <a:xfrm>
            <a:off x="496660" y="736873"/>
            <a:ext cx="8705850" cy="3031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∙"/>
            </a:pPr>
            <a:r>
              <a:rPr b="1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วิเคราะห์งบประมาณ:</a:t>
            </a:r>
            <a:r>
              <a:rPr b="0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 คำนวณค่าใช้จ่ายรายเดือนของอเล็กซ์เทียบกับรายได้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∙"/>
            </a:pPr>
            <a:r>
              <a:rPr b="1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คำนวณสินเชื่อ:</a:t>
            </a:r>
            <a:r>
              <a:rPr b="0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 กำหนดผ่อนชำระรายเดือนสำหรับสินเชื่อทั้ง 2 แบบ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∙"/>
            </a:pPr>
            <a:r>
              <a:rPr b="1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กองทุนฉุกเฉิน:</a:t>
            </a:r>
            <a:r>
              <a:rPr b="0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 ให้คำแนะนำกับอเล็กซ์เพื่อจัดสรรเงินไว้ในกรณีฉุกเฉิน (โดยทั่วไปควรมีเงินกองทุนฉุกเฉินไว้สำหรับใช้จ่าย 3-6 เดือน)</a:t>
            </a:r>
            <a:endParaRPr b="0" i="0" sz="22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∙"/>
            </a:pPr>
            <a:r>
              <a:rPr b="1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การตัดสินใจ:</a:t>
            </a:r>
            <a:r>
              <a:rPr b="0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 เมื่อพิจารณาการผ่อนชำระรายเดือน กองทุนฉุกเฉิน และค่าใช้จ่ายทั้งหมด เพื่อให้คำแนะนำกับอเล็กซ์ว่าควรเลือกตัวเลือกเงินกู้แบบใด </a:t>
            </a:r>
            <a:br>
              <a:rPr b="0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</a:br>
            <a:r>
              <a:rPr b="0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ให้นักเรียนให้เหตุผลโดยละเอียด พิจารณางบประมาณรายเดือนทั้งระยะสั้นและระยะยาว</a:t>
            </a:r>
            <a:endParaRPr b="0" i="0" sz="22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cxnSp>
        <p:nvCxnSpPr>
          <p:cNvPr id="408" name="Google Shape;408;p40"/>
          <p:cNvCxnSpPr/>
          <p:nvPr/>
        </p:nvCxnSpPr>
        <p:spPr>
          <a:xfrm>
            <a:off x="2757816" y="1905616"/>
            <a:ext cx="1267176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9" name="Google Shape;409;p40"/>
          <p:cNvCxnSpPr/>
          <p:nvPr/>
        </p:nvCxnSpPr>
        <p:spPr>
          <a:xfrm>
            <a:off x="3854064" y="2665463"/>
            <a:ext cx="2260489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0" name="Google Shape;410;p40"/>
          <p:cNvCxnSpPr/>
          <p:nvPr/>
        </p:nvCxnSpPr>
        <p:spPr>
          <a:xfrm>
            <a:off x="922739" y="3006255"/>
            <a:ext cx="1748899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1" name="Google Shape;411;p40"/>
          <p:cNvCxnSpPr/>
          <p:nvPr/>
        </p:nvCxnSpPr>
        <p:spPr>
          <a:xfrm>
            <a:off x="2757816" y="3006255"/>
            <a:ext cx="5814683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2" name="Google Shape;412;p40"/>
          <p:cNvCxnSpPr/>
          <p:nvPr/>
        </p:nvCxnSpPr>
        <p:spPr>
          <a:xfrm>
            <a:off x="922739" y="3367517"/>
            <a:ext cx="3259647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3" name="Google Shape;413;p40"/>
          <p:cNvCxnSpPr/>
          <p:nvPr/>
        </p:nvCxnSpPr>
        <p:spPr>
          <a:xfrm>
            <a:off x="4251630" y="3367517"/>
            <a:ext cx="4447097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14" name="Google Shape;414;p40"/>
          <p:cNvCxnSpPr/>
          <p:nvPr/>
        </p:nvCxnSpPr>
        <p:spPr>
          <a:xfrm>
            <a:off x="922739" y="3691853"/>
            <a:ext cx="874449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" name="Google Shape;419;p41"/>
          <p:cNvGraphicFramePr/>
          <p:nvPr/>
        </p:nvGraphicFramePr>
        <p:xfrm>
          <a:off x="573078" y="163945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{3F9E700A-B513-4433-9A08-CCECBD3D6BBD}</a:tableStyleId>
              </a:tblPr>
              <a:tblGrid>
                <a:gridCol w="2067125"/>
                <a:gridCol w="2067125"/>
                <a:gridCol w="2067125"/>
                <a:gridCol w="2067125"/>
              </a:tblGrid>
              <a:tr h="495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</a:txBody>
                  <a:tcPr marT="91425" marB="91425" marR="91425" marL="914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0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1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2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38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ความเข้าใจ</a:t>
                      </a:r>
                      <a:endParaRPr/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ไม่มีความเข้าใจ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มีความเข้าใจในระดับพื้นฐาน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มีความเข้าใจที่ถูกต้อง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05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การประยุกต์ใช้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ไม่สามารถประยุกต์ได้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มีทักษะการแก้ปัญหาพื้นฐาน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มีทักษะในการประยุกต์ใช้ และแก้ไขปัญหาได้อย่างถูกต้อง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05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การให้เหตุผล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ไม่สามารถให้เหตุผลได้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มีทักษะพื้นฐาน</a:t>
                      </a:r>
                      <a:b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</a:b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ของการให้เหตุผล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มีทักษะในการให้เหตุผลได้อย่างถูกต้องและครอบคลุมเนื้อหา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05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การคำนวณ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ไม่สามารถคำนวณได้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มีทักษะพื้นฐานในการคำนวณ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มีทักษะการคำนวณที่ถูกต้องแม่นยำ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420" name="Google Shape;420;p41"/>
          <p:cNvSpPr txBox="1"/>
          <p:nvPr/>
        </p:nvSpPr>
        <p:spPr>
          <a:xfrm>
            <a:off x="1243709" y="187903"/>
            <a:ext cx="5942330" cy="8262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0" i="0" lang="th-TH" sz="4800" u="sng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Rubrics</a:t>
            </a:r>
            <a:endParaRPr/>
          </a:p>
        </p:txBody>
      </p:sp>
      <p:pic>
        <p:nvPicPr>
          <p:cNvPr descr="Grading Generic color lineal-color icon" id="421" name="Google Shape;421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074" y="285359"/>
            <a:ext cx="1093635" cy="1123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42"/>
          <p:cNvSpPr txBox="1"/>
          <p:nvPr>
            <p:ph type="title"/>
          </p:nvPr>
        </p:nvSpPr>
        <p:spPr>
          <a:xfrm>
            <a:off x="4633999" y="1062062"/>
            <a:ext cx="4305851" cy="3567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h-TH" sz="2400"/>
              <a:t>การเรียนรู้เรื่องดอกเบี้ยทบต้น สามารถช่วยวางแผนการออมเงิน</a:t>
            </a:r>
            <a:br>
              <a:rPr lang="th-TH" sz="2400"/>
            </a:br>
            <a:r>
              <a:rPr lang="th-TH" sz="2400"/>
              <a:t>หรือการวางแผนค่าใช้จ่ายต่าง ๆ ได้ โดยอาศัยความช่วยเหลือจากสูตรทางคณิตศาสตร์และเครื่องคำนวณวิทยาศาสตร์ ก็สามารถช่วยให้เราตัดสินใจได้อย่างถูกต้อง ซึ่งจะเป็นประโยชน์ต่อเรามากที่สุด</a:t>
            </a:r>
            <a:endParaRPr sz="2400"/>
          </a:p>
        </p:txBody>
      </p:sp>
      <p:pic>
        <p:nvPicPr>
          <p:cNvPr descr="Math Images - Free Download on Freepik" id="428" name="Google Shape;428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9400" y="1314449"/>
            <a:ext cx="4272600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9" name="Google Shape;429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5975" y="4452975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43"/>
          <p:cNvSpPr txBox="1"/>
          <p:nvPr/>
        </p:nvSpPr>
        <p:spPr>
          <a:xfrm>
            <a:off x="-323196" y="1390799"/>
            <a:ext cx="9876117" cy="16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00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สำหรับคุณครู</a:t>
            </a:r>
            <a:endParaRPr b="1" i="0" sz="100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435" name="Google Shape;435;p43"/>
          <p:cNvSpPr txBox="1"/>
          <p:nvPr/>
        </p:nvSpPr>
        <p:spPr>
          <a:xfrm>
            <a:off x="1554712" y="3035099"/>
            <a:ext cx="61203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0" i="0" lang="th-TH" sz="16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แนวทางการแก้ปัญหาที่เป็นไปได้ + Rubrics</a:t>
            </a:r>
            <a:endParaRPr/>
          </a:p>
        </p:txBody>
      </p:sp>
      <p:pic>
        <p:nvPicPr>
          <p:cNvPr id="436" name="Google Shape;436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1" name="Google Shape;441;p44"/>
          <p:cNvGraphicFramePr/>
          <p:nvPr/>
        </p:nvGraphicFramePr>
        <p:xfrm>
          <a:off x="817331" y="167044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{3F9E700A-B513-4433-9A08-CCECBD3D6BBD}</a:tableStyleId>
              </a:tblPr>
              <a:tblGrid>
                <a:gridCol w="1843400"/>
                <a:gridCol w="2939125"/>
                <a:gridCol w="2836000"/>
              </a:tblGrid>
              <a:tr h="37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600" u="none" cap="none" strike="noStrike"/>
                        <a:t>แบบที่ 1</a:t>
                      </a:r>
                      <a:endParaRPr b="1" sz="16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600" u="none" cap="none" strike="noStrike"/>
                        <a:t>แบบที่ 2</a:t>
                      </a:r>
                      <a:endParaRPr b="1" sz="1600" u="none" cap="none" strike="noStrike"/>
                    </a:p>
                  </a:txBody>
                  <a:tcPr marT="45725" marB="45725" marR="91450" marL="91450" anchor="ctr"/>
                </a:tc>
              </a:tr>
              <a:tr h="37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600" u="none" cap="none" strike="noStrike"/>
                        <a:t>อัตราดอกเบี้ย</a:t>
                      </a:r>
                      <a:endParaRPr b="1" sz="16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600" u="none" cap="none" strike="noStrike"/>
                        <a:t>7%</a:t>
                      </a:r>
                      <a:endParaRPr sz="16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600" u="none" cap="none" strike="noStrike"/>
                        <a:t>9%</a:t>
                      </a:r>
                      <a:endParaRPr sz="1600" u="none" cap="none" strike="noStrike"/>
                    </a:p>
                  </a:txBody>
                  <a:tcPr marT="45725" marB="45725" marR="91450" marL="91450"/>
                </a:tc>
              </a:tr>
              <a:tr h="37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600" u="none" cap="none" strike="noStrike"/>
                        <a:t>ระยะเวลาในการกู้</a:t>
                      </a:r>
                      <a:endParaRPr b="1" sz="16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600" u="none" cap="none" strike="noStrike"/>
                        <a:t>5 ปี</a:t>
                      </a:r>
                      <a:endParaRPr sz="16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600" u="none" cap="none" strike="noStrike"/>
                        <a:t>8 ปี</a:t>
                      </a:r>
                      <a:endParaRPr sz="1600" u="none" cap="none" strike="noStrike"/>
                    </a:p>
                  </a:txBody>
                  <a:tcPr marT="45725" marB="45725" marR="91450" marL="91450"/>
                </a:tc>
              </a:tr>
              <a:tr h="878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600" u="none" cap="none" strike="noStrike"/>
                        <a:t>ดอกเบี้ยทบต้น</a:t>
                      </a:r>
                      <a:endParaRPr b="1" sz="16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651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600" u="none" cap="none" strike="noStrike"/>
                        <a:t>การผ่อนชำระ</a:t>
                      </a:r>
                      <a:br>
                        <a:rPr b="1" lang="th-TH" sz="1600" u="none" cap="none" strike="noStrike"/>
                      </a:br>
                      <a:r>
                        <a:rPr b="1" lang="th-TH" sz="1600" u="none" cap="none" strike="noStrike"/>
                        <a:t>รายเดือน</a:t>
                      </a:r>
                      <a:endParaRPr b="1" sz="16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600" u="none" cap="none" strike="noStrike"/>
                        <a:t>$1,122,041.39 ÷ 60 =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600" u="none" cap="none" strike="noStrike"/>
                        <a:t>$18,700.69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600" u="none" cap="none" strike="noStrike"/>
                        <a:t>$1,594,050.11 ÷ 96 =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600" u="none" cap="none" strike="noStrike"/>
                        <a:t>$16,604.69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442" name="Google Shape;442;p44"/>
          <p:cNvSpPr txBox="1"/>
          <p:nvPr/>
        </p:nvSpPr>
        <p:spPr>
          <a:xfrm>
            <a:off x="708146" y="228600"/>
            <a:ext cx="7904747" cy="15234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วิธีทำ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วิเคราะห์งบประมาณ</a:t>
            </a:r>
            <a:endParaRPr b="1" i="0" sz="14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ค่าใช้จ่ายรวมในแต่ละเดือน = $12000 + $4000 + $8000 + $3000 + $2000 + $3000 = $32000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รายได้ที่เหลือ = รายได้ทั้งหมด – รายจ่ายทั้งหมด= $50000 - $32000 = $18000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44"/>
          <p:cNvSpPr txBox="1"/>
          <p:nvPr/>
        </p:nvSpPr>
        <p:spPr>
          <a:xfrm>
            <a:off x="817331" y="3094049"/>
            <a:ext cx="1616108" cy="517042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-3570" l="-1885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444" name="Google Shape;444;p44"/>
          <p:cNvSpPr txBox="1"/>
          <p:nvPr/>
        </p:nvSpPr>
        <p:spPr>
          <a:xfrm>
            <a:off x="708146" y="1351253"/>
            <a:ext cx="472212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การคำนวณสินเชื่อ</a:t>
            </a:r>
            <a:endParaRPr b="1" i="0" sz="14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45"/>
          <p:cNvSpPr txBox="1"/>
          <p:nvPr/>
        </p:nvSpPr>
        <p:spPr>
          <a:xfrm>
            <a:off x="803082" y="526904"/>
            <a:ext cx="7669138" cy="4089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กองทุนฉุกเฉิน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จำนวนเงินที่แนะนำโดยทั่วไปเพื่อกันไว้ในกรณีฉุกเฉินคือค่าครองชีพประมาณ 3-6 เดือน ในกรณีของอเล็กซ์ ค่าใช้จ่ายรายเดือนของเขาอยู่ที่ $32,000 ดังนั้นเขาควรมีเงินกองทุนฉุกเฉินประมาณมาณ $96,000 ถึง </a:t>
            </a:r>
            <a:b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$192,000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การตัดสินใจ</a:t>
            </a:r>
            <a:endParaRPr b="1" i="0" sz="14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เราต้องพิจารณาปัจจัยหลายประการ เช่น 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th-TH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การผ่อนชำระรายเดือน</a:t>
            </a: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 อเล็กซ์ควรเลือกตัวเลือกที่มีการผ่อนชำระรายเดือนที่น้อยกว่า </a:t>
            </a:r>
            <a:b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		  เพื่อให้เหมาะสมกับงบประมาณที่เหลือ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th-TH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จำนวนเงินที่จ่ายทั้งหมด</a:t>
            </a: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อเล็กซ์ควรพิจารณาจำนวนเงินทั้งหมดที่จะต้องชำระตลอดระยะเวลาเงินกู้ </a:t>
            </a:r>
            <a:b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                   โดยรวมทั้งเงินต้นและดอกเบี้ย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b="0" i="0" lang="th-TH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กองทุนฉุกเฉิน</a:t>
            </a: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            อเล็กซ์ควรพิจารณาถึงรายรับที่เหลืออยู่ ว่าสามารถจัดสรรเพื่อสร้างกองทุนฉุกเฉิน</a:t>
            </a:r>
            <a:b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                   ได้เป็นจำนวนเท่าใด</a:t>
            </a:r>
            <a:endParaRPr/>
          </a:p>
          <a:p>
            <a:pPr indent="-196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หลังจากคำนวณการผ่อนชำระรายเดือนและพิจารณารายรับที่เหลืออยู่ รวมถึงเงินกองทุนฉุกเฉิน จากนั้นจะสามารถเปรียบเทียบยอดการผ่อนของเงินกู้ทั้ง 2 ทางเลือกได้ ซึ่งอเล็กซ์ควรเลือกตัวเลือกที่ให้ความสมดุลระหว่างการผ่อนชำระรายเดือน และค่าใช้จ่ายทั้งหมดที่ใช้ในแต่ละเดือน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9"/>
          <p:cNvSpPr txBox="1"/>
          <p:nvPr/>
        </p:nvSpPr>
        <p:spPr>
          <a:xfrm>
            <a:off x="271463" y="2387756"/>
            <a:ext cx="5392825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th-TH" sz="60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แนะนำบทเรียน</a:t>
            </a:r>
            <a:endParaRPr b="1" i="0" sz="60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162" name="Google Shape;162;p19"/>
          <p:cNvSpPr txBox="1"/>
          <p:nvPr/>
        </p:nvSpPr>
        <p:spPr>
          <a:xfrm>
            <a:off x="2101405" y="3289005"/>
            <a:ext cx="3476435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th-TH" sz="16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                         การลงทุน</a:t>
            </a:r>
            <a:endParaRPr b="0" i="0" sz="1600" u="none" cap="none" strike="noStrike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3" name="Google Shape;16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2825" y="853152"/>
            <a:ext cx="3317302" cy="3317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4" name="Google Shape;454;p46"/>
          <p:cNvGraphicFramePr/>
          <p:nvPr/>
        </p:nvGraphicFramePr>
        <p:xfrm>
          <a:off x="614149" y="163651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{3F9E700A-B513-4433-9A08-CCECBD3D6BBD}</a:tableStyleId>
              </a:tblPr>
              <a:tblGrid>
                <a:gridCol w="1907400"/>
                <a:gridCol w="3087675"/>
                <a:gridCol w="3043450"/>
              </a:tblGrid>
              <a:tr h="4701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400" u="none" cap="none" strike="noStrike"/>
                        <a:t>แบบที่ 1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400" u="none" cap="none" strike="noStrike"/>
                        <a:t>แบบที่ 2</a:t>
                      </a:r>
                      <a:endParaRPr b="1" sz="1400" u="none" cap="none" strike="noStrike"/>
                    </a:p>
                  </a:txBody>
                  <a:tcPr marT="45725" marB="45725" marR="91450" marL="91450" anchor="ctr"/>
                </a:tc>
              </a:tr>
              <a:tr h="603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400" u="none" cap="none" strike="noStrike"/>
                        <a:t>ราคาการผ่อนต่อเดือน</a:t>
                      </a:r>
                      <a:endParaRPr b="1"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th-TH" sz="1400" u="none" cap="none" strike="noStrike"/>
                        <a:t>$18,700.69</a:t>
                      </a:r>
                      <a:endParaRPr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th-TH" sz="1400" u="none" cap="none" strike="noStrike"/>
                        <a:t>$16,604.69</a:t>
                      </a:r>
                      <a:endParaRPr/>
                    </a:p>
                  </a:txBody>
                  <a:tcPr marT="45725" marB="45725" marR="91450" marL="91450" anchor="ctr"/>
                </a:tc>
              </a:tr>
              <a:tr h="564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400" u="none" cap="none" strike="noStrike"/>
                        <a:t>ยอดชำระทั้งหมด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th-TH" sz="1400" u="none" cap="none" strike="noStrike"/>
                        <a:t>ระยะเวลากู้ยืมสั้น แต่อัตราดอกเบี้ยสูง =</a:t>
                      </a:r>
                      <a:endParaRPr sz="14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th-TH" sz="1400" u="none" cap="none" strike="noStrike"/>
                        <a:t>ยอดชำระรวมทั้งหมดสูง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th-TH" sz="1400" u="none" cap="none" strike="noStrike"/>
                        <a:t>ระยะเวลากู้ยืมนาน แต่อัตราดอกเบี้ยต่ำ =</a:t>
                      </a:r>
                      <a:endParaRPr sz="14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th-TH" sz="1400" u="none" cap="none" strike="noStrike"/>
                        <a:t>ยอดชำระรวมทั้งหมดต่ำ</a:t>
                      </a:r>
                      <a:endParaRPr sz="1400" u="none" cap="none" strike="noStrike"/>
                    </a:p>
                  </a:txBody>
                  <a:tcPr marT="45725" marB="45725" marR="91450" marL="91450" anchor="ctr"/>
                </a:tc>
              </a:tr>
            </a:tbl>
          </a:graphicData>
        </a:graphic>
      </p:graphicFrame>
      <p:sp>
        <p:nvSpPr>
          <p:cNvPr id="455" name="Google Shape;455;p46"/>
          <p:cNvSpPr txBox="1"/>
          <p:nvPr/>
        </p:nvSpPr>
        <p:spPr>
          <a:xfrm>
            <a:off x="614149" y="639379"/>
            <a:ext cx="8311488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หลังจากคำนวณยอดผ่อนชำระต่อเดือนแล้ว ให้เปรียบเทียบและพิจารณารายได้ที่เหลือของอเล็กซ์และเงินฝากในกองทุนฉุกเฉิน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มาวิเคราะห์ผลลัพธ์กัน:</a:t>
            </a:r>
            <a:endParaRPr/>
          </a:p>
        </p:txBody>
      </p:sp>
      <p:sp>
        <p:nvSpPr>
          <p:cNvPr id="456" name="Google Shape;456;p46"/>
          <p:cNvSpPr txBox="1"/>
          <p:nvPr/>
        </p:nvSpPr>
        <p:spPr>
          <a:xfrm>
            <a:off x="525438" y="3452394"/>
            <a:ext cx="8215952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กองทุนฉุกเฉิน</a:t>
            </a:r>
            <a:r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อเล็กซ์ควรจัดสรรรายได้ส่วนหนึ่งไว้ใช้ในกรณีฉุกเฉิน ด้วยรายได้ที่เหลือของเขาคือ $18,000 ต่อเดือน จะได้ว่าหากเขาต้องการสร้างกองทุนฉุกเฉินในขณะที่ยังคงสามารถผ่อนชำระรายเดือนได้อย่างสะดวกสบาย เมื่อพิจารณาปัจจัยเหล่านี้แล้ว ขอแนะนำให้อเล็กซ์เลือกตัวเลือกเงินกู้ </a:t>
            </a:r>
            <a:r>
              <a:rPr b="1" i="0" lang="th-TH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แบบที่ 2</a:t>
            </a:r>
            <a:endParaRPr/>
          </a:p>
        </p:txBody>
      </p:sp>
      <p:pic>
        <p:nvPicPr>
          <p:cNvPr descr="Tick Symbol Images - Free Download on Freepik" id="457" name="Google Shape;457;p46"/>
          <p:cNvPicPr preferRelativeResize="0"/>
          <p:nvPr/>
        </p:nvPicPr>
        <p:blipFill rotWithShape="1">
          <a:blip r:embed="rId3">
            <a:alphaModFix/>
          </a:blip>
          <a:srcRect b="49493" l="0" r="47300" t="1270"/>
          <a:stretch/>
        </p:blipFill>
        <p:spPr>
          <a:xfrm>
            <a:off x="6785238" y="1033718"/>
            <a:ext cx="791646" cy="739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2" name="Google Shape;462;p47"/>
          <p:cNvGraphicFramePr/>
          <p:nvPr/>
        </p:nvGraphicFramePr>
        <p:xfrm>
          <a:off x="478067" y="132920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{368F6DDD-AAAF-4179-BF81-B7DC81301054}</a:tableStyleId>
              </a:tblPr>
              <a:tblGrid>
                <a:gridCol w="1411725"/>
                <a:gridCol w="2357675"/>
                <a:gridCol w="2357675"/>
                <a:gridCol w="2357675"/>
              </a:tblGrid>
              <a:tr h="2676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รายการ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0 คะแนน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 คะแนน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 คะแนน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</a:tr>
              <a:tr h="711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ความเข้าใจในแนวคิดเรื่องดอกเบี้ยทบต้น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1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นักเรียนไม่ได้แสดงให้เห็นถึงความเข้าใจในบริบทของแนวคิดเรื่องดอกเบี้ยทบต้น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1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นักเรียนเข้าใจบริบทพื้นฐานของแนวคิดเรื่องดอกเบี้ยทบต้น แต่มีข้อผิดพลาดบางประการ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th-TH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นักเรียนแสดงให้เห็นความเข้าใจบริบทของแนวคิดเรื่องดอกเบี้ยทบต้นอย่างถูกต้อง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</a:tr>
              <a:tr h="711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การประยุกต์ใช้แนวคิดเรื่องดอกเบี้ยทบต้น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th-TH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นักเรียนไม่ได้ใช้สูตรที่เหมาะสมสำหรับแนวคิดเรื่องดอกเบี้ยทบต้น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th-TH" sz="11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นักเรียนพยายามใช้สูตรที่เหมาะสมสำหรับแนวคิดเรื่องดอกเบี้ยทบต้นที่ถูกต้องในบางส่วนและแสดงทักษะการแก้ปัญหาเบื้องต้น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1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นักเรียนใช้สูตรที่เหมาะสมสำหรับแนวคิดดอกเบี้ยทบต้นอย่างถูกต้อง แสดงให้เห็นถึงทักษะการแก้ปัญหาที่ถูกต้อง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</a:tr>
              <a:tr h="550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การให้เหตุผลเพื่อเปรียบเทียบ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1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นักเรียนไม่ได้ให้เหตุผลในทางเลือกของสองตัวเลือก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1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นักเรียนให้เหตุผลพื้นฐานสำหรับการเลือกสองตัวเลือก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1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นักเรียนให้เหตุผลที่สมเหตุสมผลและครอบคลุมสำหรับการเลือกสองตัวเลือก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34300" marB="34300" marR="68575" marL="68575"/>
                </a:tc>
              </a:tr>
            </a:tbl>
          </a:graphicData>
        </a:graphic>
      </p:graphicFrame>
      <p:sp>
        <p:nvSpPr>
          <p:cNvPr id="463" name="Google Shape;463;p47"/>
          <p:cNvSpPr txBox="1"/>
          <p:nvPr/>
        </p:nvSpPr>
        <p:spPr>
          <a:xfrm>
            <a:off x="1347425" y="782303"/>
            <a:ext cx="833081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sng" cap="none" strike="noStrike">
                <a:solidFill>
                  <a:srgbClr val="0D0D0D"/>
                </a:solidFill>
                <a:latin typeface="Arial"/>
                <a:ea typeface="Arial"/>
                <a:cs typeface="Arial"/>
                <a:sym typeface="Arial"/>
              </a:rPr>
              <a:t>คำแนะนำของการทำ Rubrics</a:t>
            </a:r>
            <a:endParaRPr b="1" i="0" sz="18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0"/>
          <p:cNvSpPr txBox="1"/>
          <p:nvPr>
            <p:ph type="title"/>
          </p:nvPr>
        </p:nvSpPr>
        <p:spPr>
          <a:xfrm>
            <a:off x="1768851" y="325808"/>
            <a:ext cx="3714900" cy="8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4000"/>
              <a:t>ขั้นนำ</a:t>
            </a:r>
            <a:endParaRPr b="1" sz="4000"/>
          </a:p>
        </p:txBody>
      </p:sp>
      <p:sp>
        <p:nvSpPr>
          <p:cNvPr id="170" name="Google Shape;170;p20"/>
          <p:cNvSpPr txBox="1"/>
          <p:nvPr>
            <p:ph idx="2" type="title"/>
          </p:nvPr>
        </p:nvSpPr>
        <p:spPr>
          <a:xfrm>
            <a:off x="640500" y="245858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/>
              <a:t>01</a:t>
            </a:r>
            <a:endParaRPr/>
          </a:p>
        </p:txBody>
      </p:sp>
      <p:sp>
        <p:nvSpPr>
          <p:cNvPr id="171" name="Google Shape;171;p20"/>
          <p:cNvSpPr txBox="1"/>
          <p:nvPr>
            <p:ph idx="1" type="subTitle"/>
          </p:nvPr>
        </p:nvSpPr>
        <p:spPr>
          <a:xfrm>
            <a:off x="3214034" y="622808"/>
            <a:ext cx="3292541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h-TH" sz="1200"/>
              <a:t>การลงทุน</a:t>
            </a:r>
            <a:endParaRPr sz="1200"/>
          </a:p>
        </p:txBody>
      </p:sp>
      <p:pic>
        <p:nvPicPr>
          <p:cNvPr id="172" name="Google Shape;17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58818" y="1095758"/>
            <a:ext cx="6585082" cy="3704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1"/>
          <p:cNvSpPr txBox="1"/>
          <p:nvPr>
            <p:ph type="title"/>
          </p:nvPr>
        </p:nvSpPr>
        <p:spPr>
          <a:xfrm>
            <a:off x="212017" y="1429691"/>
            <a:ext cx="6321894" cy="22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th-TH" sz="4000"/>
              <a:t>Think-Pair-Share </a:t>
            </a:r>
            <a:endParaRPr sz="4000"/>
          </a:p>
        </p:txBody>
      </p:sp>
      <p:sp>
        <p:nvSpPr>
          <p:cNvPr id="179" name="Google Shape;179;p21"/>
          <p:cNvSpPr txBox="1"/>
          <p:nvPr/>
        </p:nvSpPr>
        <p:spPr>
          <a:xfrm>
            <a:off x="1288026" y="542250"/>
            <a:ext cx="596236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0" i="0" lang="th-TH" sz="22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Checkpoint: การลงทุนคืออะไร ?</a:t>
            </a:r>
            <a:endParaRPr/>
          </a:p>
        </p:txBody>
      </p:sp>
      <p:pic>
        <p:nvPicPr>
          <p:cNvPr descr="Checkpoint Generic Outline Color icon" id="180" name="Google Shape;18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017" y="335147"/>
            <a:ext cx="1076009" cy="107600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1"/>
          <p:cNvSpPr txBox="1"/>
          <p:nvPr/>
        </p:nvSpPr>
        <p:spPr>
          <a:xfrm>
            <a:off x="32865" y="2176294"/>
            <a:ext cx="5178583" cy="1785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th-TH" sz="2200" u="none" cap="none" strike="noStrike">
                <a:solidFill>
                  <a:srgbClr val="333333"/>
                </a:solidFill>
                <a:latin typeface="Montserrat"/>
                <a:ea typeface="Montserrat"/>
                <a:cs typeface="Montserrat"/>
                <a:sym typeface="Montserrat"/>
              </a:rPr>
              <a:t>ให้นักเรียนแต่ละคนคิดคำตอบของตนเอง</a:t>
            </a:r>
            <a:endParaRPr b="0" i="0" sz="2200" u="none" cap="none" strike="noStrike">
              <a:solidFill>
                <a:srgbClr val="33333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th-TH" sz="2200" u="none" cap="none" strike="noStrike">
                <a:solidFill>
                  <a:srgbClr val="333333"/>
                </a:solidFill>
                <a:latin typeface="Montserrat"/>
                <a:ea typeface="Montserrat"/>
                <a:cs typeface="Montserrat"/>
                <a:sym typeface="Montserrat"/>
              </a:rPr>
              <a:t>จับคู่กับเพื่อนในห้องเรียน</a:t>
            </a:r>
            <a:endParaRPr b="0" i="0" sz="2200" u="none" cap="none" strike="noStrike">
              <a:solidFill>
                <a:srgbClr val="33333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th-TH" sz="2200" u="none" cap="none" strike="noStrike">
                <a:solidFill>
                  <a:srgbClr val="333333"/>
                </a:solidFill>
                <a:latin typeface="Montserrat"/>
                <a:ea typeface="Montserrat"/>
                <a:cs typeface="Montserrat"/>
                <a:sym typeface="Montserrat"/>
              </a:rPr>
              <a:t>แลกเปลี่ยนคำตอบของตนเองกับเพื่อน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b="0" i="0" lang="th-TH" sz="2200" u="none" cap="none" strike="noStrike">
                <a:solidFill>
                  <a:srgbClr val="333333"/>
                </a:solidFill>
                <a:latin typeface="Montserrat"/>
                <a:ea typeface="Montserrat"/>
                <a:cs typeface="Montserrat"/>
                <a:sym typeface="Montserrat"/>
              </a:rPr>
              <a:t>หลังจาก 5 นาทีไปแล้ว ให้แลกเปลี่ยนคำตอบของตนเองกับเพื่อนในห้องเรียน</a:t>
            </a:r>
            <a:endParaRPr b="0" i="0" sz="2200" u="none" cap="none" strike="noStrike">
              <a:solidFill>
                <a:srgbClr val="33333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82" name="Google Shape;182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1"/>
          <p:cNvSpPr txBox="1"/>
          <p:nvPr/>
        </p:nvSpPr>
        <p:spPr>
          <a:xfrm>
            <a:off x="3268916" y="4332592"/>
            <a:ext cx="1653436" cy="40011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เวลา: 5 นาที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Timer Images - Free Download on Freepik" id="184" name="Google Shape;184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22516" y="3860107"/>
            <a:ext cx="692798" cy="69279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ow to Use the Think-Pair-Share Activity to Engage Your Students" id="185" name="Google Shape;185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95799" y="1110318"/>
            <a:ext cx="4348201" cy="3261151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1"/>
          <p:cNvSpPr/>
          <p:nvPr/>
        </p:nvSpPr>
        <p:spPr>
          <a:xfrm>
            <a:off x="5039635" y="3784950"/>
            <a:ext cx="1123627" cy="282592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(ตนเอง)</a:t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21"/>
          <p:cNvSpPr/>
          <p:nvPr/>
        </p:nvSpPr>
        <p:spPr>
          <a:xfrm>
            <a:off x="6408085" y="3195079"/>
            <a:ext cx="1123627" cy="282592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(จับคู่กับเพื่อน)</a:t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21"/>
          <p:cNvSpPr/>
          <p:nvPr/>
        </p:nvSpPr>
        <p:spPr>
          <a:xfrm>
            <a:off x="7893339" y="3784950"/>
            <a:ext cx="1123627" cy="282592"/>
          </a:xfrm>
          <a:prstGeom prst="rect">
            <a:avLst/>
          </a:prstGeom>
          <a:solidFill>
            <a:schemeClr val="lt1"/>
          </a:solidFill>
          <a:ln cap="flat" cmpd="sng" w="254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(เพื่อนในห้อง)</a:t>
            </a:r>
            <a:endParaRPr b="1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 txBox="1"/>
          <p:nvPr>
            <p:ph type="title"/>
          </p:nvPr>
        </p:nvSpPr>
        <p:spPr>
          <a:xfrm>
            <a:off x="4405615" y="2499461"/>
            <a:ext cx="43911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4400"/>
              <a:t>การพัฒนาขั้นที่ 1</a:t>
            </a:r>
            <a:endParaRPr b="1" sz="4400"/>
          </a:p>
        </p:txBody>
      </p:sp>
      <p:sp>
        <p:nvSpPr>
          <p:cNvPr id="194" name="Google Shape;194;p22"/>
          <p:cNvSpPr txBox="1"/>
          <p:nvPr>
            <p:ph idx="2" type="title"/>
          </p:nvPr>
        </p:nvSpPr>
        <p:spPr>
          <a:xfrm>
            <a:off x="4390042" y="1402325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/>
              <a:t>02</a:t>
            </a:r>
            <a:endParaRPr/>
          </a:p>
        </p:txBody>
      </p:sp>
      <p:pic>
        <p:nvPicPr>
          <p:cNvPr descr="Math Class Images - Free Download on Freepik" id="195" name="Google Shape;19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7285" y="1022106"/>
            <a:ext cx="4078815" cy="2717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3"/>
          <p:cNvSpPr txBox="1"/>
          <p:nvPr/>
        </p:nvSpPr>
        <p:spPr>
          <a:xfrm>
            <a:off x="127827" y="1409940"/>
            <a:ext cx="8868940" cy="2676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4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วิธีการดำเนินการ:</a:t>
            </a:r>
            <a:br>
              <a:rPr b="0" i="0" lang="th-TH" sz="20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1)   กำหนดจำนวนเงินฝากเริ่มต้น คุณจะได้รับโบนัสในการลงทะเบียนตามแผน 1:1* ของจำนวนเงินฝาก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    เริ่มต้นในบัญชีของคุณ เมื่อทำการฝากเงินสำเร็จ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2)  กำหนดจำนวนเงินสมทบรายปี เพื่อสมทบทุกปีเป็นเวลา 5 ปีข้างหน้า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3)  รับดอกเบี้ยทบต้น 3.8% ของจำนวนเงินฝาก 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4)  เมื่อถอนเงินออก แล้วคุณจะประหลาดใจกับเงินออมของคุณที่เพิ่มมากขึ้น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2" name="Google Shape;202;p23"/>
          <p:cNvSpPr txBox="1"/>
          <p:nvPr>
            <p:ph type="title"/>
          </p:nvPr>
        </p:nvSpPr>
        <p:spPr>
          <a:xfrm>
            <a:off x="63913" y="339104"/>
            <a:ext cx="9016173" cy="10708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th-TH" sz="4000"/>
              <a:t>การวางแผนความมั่นคั่งทางการเงิน</a:t>
            </a:r>
            <a:br>
              <a:rPr lang="th-TH" sz="2000"/>
            </a:br>
            <a:r>
              <a:rPr lang="th-TH" sz="2000" u="sng">
                <a:latin typeface="Montserrat"/>
                <a:ea typeface="Montserrat"/>
                <a:cs typeface="Montserrat"/>
                <a:sym typeface="Montserrat"/>
              </a:rPr>
              <a:t>ปล่อยให้เงินทำงานอย่างหนักเพื่อคุณ และให้เงินเติบโตด้วยตัวของมันเอง</a:t>
            </a:r>
            <a:endParaRPr sz="2000" u="sng"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03" name="Google Shape;20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3428" y="4516988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4"/>
          <p:cNvSpPr txBox="1"/>
          <p:nvPr/>
        </p:nvSpPr>
        <p:spPr>
          <a:xfrm>
            <a:off x="65600" y="-124691"/>
            <a:ext cx="7280562" cy="4674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57200" lvl="0" marL="4572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th-TH" sz="40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ตัวอย่าง:</a:t>
            </a:r>
            <a:endParaRPr b="0" i="0" sz="40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  <a:p>
            <a:pPr indent="-342900" lvl="0" marL="342900" marR="0" rtl="0" algn="l">
              <a:lnSpc>
                <a:spcPct val="2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oto Sans Symbols"/>
              <a:buChar char="∙"/>
            </a:pPr>
            <a:r>
              <a:rPr b="0" i="0" lang="th-TH" sz="19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เจฝากเงิน $20,000 เข้าไปในแผน “ความมั่งคั่ง” จึง</a:t>
            </a:r>
            <a:r>
              <a:rPr b="0" i="0" lang="th-TH" sz="20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ได้รับเงินโบนัสในการลงทะเบียนตามแผนเป็นจำนวนเงิน</a:t>
            </a:r>
            <a:r>
              <a:rPr b="0" i="0" lang="th-TH" sz="19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$20,000</a:t>
            </a:r>
            <a:endParaRPr b="0" i="0" sz="1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3429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oto Sans Symbols"/>
              <a:buChar char="∙"/>
            </a:pPr>
            <a:r>
              <a:rPr b="0" i="0" lang="th-TH" sz="19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เจจ่ายเงินสมทบทุกปี ปีละ $10,000 เป็นระยะเวลา 5 ปี</a:t>
            </a:r>
            <a:endParaRPr b="0" i="0" sz="1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3429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oto Sans Symbols"/>
              <a:buChar char="∙"/>
            </a:pPr>
            <a:r>
              <a:rPr b="0" i="0" lang="th-TH" sz="19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ทำให้เจมีเงินในบัญชี $70,000</a:t>
            </a:r>
            <a:endParaRPr b="0" i="0" sz="1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42900" lvl="0" marL="34290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Noto Sans Symbols"/>
              <a:buChar char="∙"/>
            </a:pPr>
            <a:r>
              <a:rPr b="0" i="0" lang="th-TH" sz="19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หลังจาก 15 ปี เจได้รับเงินจำนวนเกือบ $150,000 ซึ่งมากกว่าสองเท่าของจำนวนเงินฝากของเจ</a:t>
            </a:r>
            <a:endParaRPr b="0" i="0" sz="19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09" name="Google Shape;209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58925" y="4414332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24"/>
          <p:cNvSpPr/>
          <p:nvPr/>
        </p:nvSpPr>
        <p:spPr>
          <a:xfrm>
            <a:off x="2425485" y="395207"/>
            <a:ext cx="3401878" cy="447719"/>
          </a:xfrm>
          <a:prstGeom prst="wedgeRectCallout">
            <a:avLst>
              <a:gd fmla="val -50645" name="adj1"/>
              <a:gd fmla="val 110149" name="adj2"/>
            </a:avLst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คุณวางแผนที่จะฝากเงินเท่าใด</a:t>
            </a:r>
            <a:endParaRPr b="1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24"/>
          <p:cNvSpPr/>
          <p:nvPr/>
        </p:nvSpPr>
        <p:spPr>
          <a:xfrm>
            <a:off x="4695986" y="2853370"/>
            <a:ext cx="2956558" cy="575630"/>
          </a:xfrm>
          <a:prstGeom prst="wedgeRectCallout">
            <a:avLst>
              <a:gd fmla="val -22679" name="adj1"/>
              <a:gd fmla="val -86101" name="adj2"/>
            </a:avLst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หลังจากผ่านไป 5 ปีแล้ว</a:t>
            </a:r>
            <a:br>
              <a:rPr b="0" i="0" lang="th-TH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th-TH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เจจ่ายเงินสมทบไปกี่ดอลลาร์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an Clipart Images - Free Download on Freepik" id="212" name="Google Shape;212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7700258" y="666689"/>
            <a:ext cx="1160256" cy="34904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5"/>
          <p:cNvSpPr txBox="1"/>
          <p:nvPr/>
        </p:nvSpPr>
        <p:spPr>
          <a:xfrm>
            <a:off x="76202" y="0"/>
            <a:ext cx="9067798" cy="10580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57200" lvl="0" marL="45720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i="0" lang="th-TH" sz="40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ตัวอย่าง:</a:t>
            </a:r>
            <a:endParaRPr b="0" i="0" sz="40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pic>
        <p:nvPicPr>
          <p:cNvPr id="218" name="Google Shape;21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58925" y="4414332"/>
            <a:ext cx="1314633" cy="3524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9" name="Google Shape;219;p25"/>
          <p:cNvGrpSpPr/>
          <p:nvPr/>
        </p:nvGrpSpPr>
        <p:grpSpPr>
          <a:xfrm>
            <a:off x="3385857" y="2319400"/>
            <a:ext cx="5389843" cy="1518669"/>
            <a:chOff x="0" y="0"/>
            <a:chExt cx="3850756" cy="684530"/>
          </a:xfrm>
        </p:grpSpPr>
        <p:sp>
          <p:nvSpPr>
            <p:cNvPr id="220" name="Google Shape;220;p25"/>
            <p:cNvSpPr/>
            <p:nvPr/>
          </p:nvSpPr>
          <p:spPr>
            <a:xfrm>
              <a:off x="0" y="468630"/>
              <a:ext cx="3750945" cy="215900"/>
            </a:xfrm>
            <a:prstGeom prst="chevron">
              <a:avLst>
                <a:gd fmla="val 50000" name="adj"/>
              </a:avLst>
            </a:prstGeom>
            <a:gradFill>
              <a:gsLst>
                <a:gs pos="0">
                  <a:srgbClr val="000099"/>
                </a:gs>
                <a:gs pos="74000">
                  <a:srgbClr val="B09E9A"/>
                </a:gs>
                <a:gs pos="83000">
                  <a:srgbClr val="B09E9A"/>
                </a:gs>
                <a:gs pos="100000">
                  <a:srgbClr val="C8BDBD"/>
                </a:gs>
              </a:gsLst>
              <a:lin ang="10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5"/>
            <p:cNvSpPr/>
            <p:nvPr/>
          </p:nvSpPr>
          <p:spPr>
            <a:xfrm>
              <a:off x="3491346" y="0"/>
              <a:ext cx="359410" cy="684530"/>
            </a:xfrm>
            <a:prstGeom prst="upArrow">
              <a:avLst>
                <a:gd fmla="val 50000" name="adj1"/>
                <a:gd fmla="val 50000" name="adj2"/>
              </a:avLst>
            </a:prstGeom>
            <a:solidFill>
              <a:srgbClr val="00009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" name="Google Shape;222;p25"/>
          <p:cNvSpPr txBox="1"/>
          <p:nvPr/>
        </p:nvSpPr>
        <p:spPr>
          <a:xfrm>
            <a:off x="450078" y="3305560"/>
            <a:ext cx="2720398" cy="8274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เจจ่ายเงินสมทบทุกปี ปีละ $10,000 ตั้งแต่ปีที่ 1 จนถึงปีที่ 5</a:t>
            </a:r>
            <a:endParaRPr b="0" i="0" sz="14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3" name="Google Shape;223;p25"/>
          <p:cNvSpPr txBox="1"/>
          <p:nvPr/>
        </p:nvSpPr>
        <p:spPr>
          <a:xfrm>
            <a:off x="2861630" y="3907719"/>
            <a:ext cx="5914070" cy="5916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ปล่อยให้เงินเติบโตด้วยตัวของมันเอง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4" name="Google Shape;224;p25"/>
          <p:cNvSpPr txBox="1"/>
          <p:nvPr/>
        </p:nvSpPr>
        <p:spPr>
          <a:xfrm>
            <a:off x="127742" y="1041146"/>
            <a:ext cx="4498502" cy="17215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เจฝากเงิน $20,000 เข้าไปใน “แผนความมั่งคั่ง”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เจจึงได้รับโบนัสในการลงทะเบียนตามแผนเป็น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จำนวนเงิน $20,000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descr="Pile of Coins PNG Clip Art - Best WEB Clipart" id="225" name="Google Shape;225;p25"/>
          <p:cNvPicPr preferRelativeResize="0"/>
          <p:nvPr/>
        </p:nvPicPr>
        <p:blipFill rotWithShape="1">
          <a:blip r:embed="rId4">
            <a:alphaModFix/>
          </a:blip>
          <a:srcRect b="14913" l="0" r="0" t="0"/>
          <a:stretch/>
        </p:blipFill>
        <p:spPr>
          <a:xfrm>
            <a:off x="6010926" y="1682350"/>
            <a:ext cx="1352433" cy="11537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6" name="Google Shape;226;p25"/>
          <p:cNvCxnSpPr/>
          <p:nvPr/>
        </p:nvCxnSpPr>
        <p:spPr>
          <a:xfrm>
            <a:off x="331547" y="2770483"/>
            <a:ext cx="2" cy="1091402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27" name="Google Shape;227;p25"/>
          <p:cNvSpPr txBox="1"/>
          <p:nvPr/>
        </p:nvSpPr>
        <p:spPr>
          <a:xfrm>
            <a:off x="7068311" y="1281047"/>
            <a:ext cx="2205235" cy="16186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ได้รับเงินจำนวนเกือบ</a:t>
            </a:r>
            <a:b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0" i="0" lang="th-TH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$150,000!</a:t>
            </a:r>
            <a:endParaRPr b="0" i="0" sz="1800" u="none" cap="none" strike="noStrik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28" name="Google Shape;228;p25"/>
          <p:cNvGrpSpPr/>
          <p:nvPr/>
        </p:nvGrpSpPr>
        <p:grpSpPr>
          <a:xfrm>
            <a:off x="42336" y="3935971"/>
            <a:ext cx="1220480" cy="681355"/>
            <a:chOff x="42336" y="3935971"/>
            <a:chExt cx="1220480" cy="681355"/>
          </a:xfrm>
        </p:grpSpPr>
        <p:sp>
          <p:nvSpPr>
            <p:cNvPr id="229" name="Google Shape;229;p25"/>
            <p:cNvSpPr txBox="1"/>
            <p:nvPr/>
          </p:nvSpPr>
          <p:spPr>
            <a:xfrm>
              <a:off x="116067" y="3941111"/>
              <a:ext cx="1146749" cy="6762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800" u="none" cap="none" strike="noStrike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   ปีที่ 0</a:t>
              </a:r>
              <a:endParaRPr b="0" i="0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30" name="Google Shape;230;p25"/>
            <p:cNvSpPr/>
            <p:nvPr/>
          </p:nvSpPr>
          <p:spPr>
            <a:xfrm>
              <a:off x="42336" y="3935971"/>
              <a:ext cx="1146747" cy="444495"/>
            </a:xfrm>
            <a:prstGeom prst="ellipse">
              <a:avLst/>
            </a:prstGeom>
            <a:noFill/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1" name="Google Shape;231;p25"/>
          <p:cNvGrpSpPr/>
          <p:nvPr/>
        </p:nvGrpSpPr>
        <p:grpSpPr>
          <a:xfrm>
            <a:off x="2351262" y="3887242"/>
            <a:ext cx="1392588" cy="683217"/>
            <a:chOff x="2351262" y="3887242"/>
            <a:chExt cx="1392588" cy="683217"/>
          </a:xfrm>
        </p:grpSpPr>
        <p:sp>
          <p:nvSpPr>
            <p:cNvPr id="232" name="Google Shape;232;p25"/>
            <p:cNvSpPr txBox="1"/>
            <p:nvPr/>
          </p:nvSpPr>
          <p:spPr>
            <a:xfrm>
              <a:off x="2597101" y="3894244"/>
              <a:ext cx="1146749" cy="6762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800" u="none" cap="none" strike="noStrike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ปีที่ 5</a:t>
              </a:r>
              <a:endParaRPr b="0" i="0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33" name="Google Shape;233;p25"/>
            <p:cNvSpPr/>
            <p:nvPr/>
          </p:nvSpPr>
          <p:spPr>
            <a:xfrm>
              <a:off x="2351262" y="3887242"/>
              <a:ext cx="1146747" cy="444495"/>
            </a:xfrm>
            <a:prstGeom prst="ellipse">
              <a:avLst/>
            </a:prstGeom>
            <a:noFill/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34" name="Google Shape;234;p25"/>
          <p:cNvGrpSpPr/>
          <p:nvPr/>
        </p:nvGrpSpPr>
        <p:grpSpPr>
          <a:xfrm>
            <a:off x="7911151" y="3916512"/>
            <a:ext cx="1501319" cy="676216"/>
            <a:chOff x="7911151" y="3916512"/>
            <a:chExt cx="1501319" cy="676216"/>
          </a:xfrm>
        </p:grpSpPr>
        <p:sp>
          <p:nvSpPr>
            <p:cNvPr id="235" name="Google Shape;235;p25"/>
            <p:cNvSpPr txBox="1"/>
            <p:nvPr/>
          </p:nvSpPr>
          <p:spPr>
            <a:xfrm>
              <a:off x="8138929" y="3916512"/>
              <a:ext cx="1273541" cy="67621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800" u="none" cap="none" strike="noStrike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ปีที่ 15</a:t>
              </a:r>
              <a:endParaRPr b="0" i="0" sz="18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36" name="Google Shape;236;p25"/>
            <p:cNvSpPr/>
            <p:nvPr/>
          </p:nvSpPr>
          <p:spPr>
            <a:xfrm>
              <a:off x="7911151" y="3916512"/>
              <a:ext cx="1146747" cy="444495"/>
            </a:xfrm>
            <a:prstGeom prst="ellipse">
              <a:avLst/>
            </a:prstGeom>
            <a:noFill/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Minimalist Business Slides XL by Slidesgo">
  <a:themeElements>
    <a:clrScheme name="Simple Light">
      <a:dk1>
        <a:srgbClr val="000000"/>
      </a:dk1>
      <a:lt1>
        <a:srgbClr val="F5F2EE"/>
      </a:lt1>
      <a:dk2>
        <a:srgbClr val="000000"/>
      </a:dk2>
      <a:lt2>
        <a:srgbClr val="EEEEEE"/>
      </a:lt2>
      <a:accent1>
        <a:srgbClr val="3F3533"/>
      </a:accent1>
      <a:accent2>
        <a:srgbClr val="3F3533"/>
      </a:accent2>
      <a:accent3>
        <a:srgbClr val="3F3533"/>
      </a:accent3>
      <a:accent4>
        <a:srgbClr val="3F3533"/>
      </a:accent4>
      <a:accent5>
        <a:srgbClr val="3F3533"/>
      </a:accent5>
      <a:accent6>
        <a:srgbClr val="3F3533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