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Sarabun"/>
      <p:regular r:id="rId34"/>
      <p:bold r:id="rId35"/>
      <p:italic r:id="rId36"/>
      <p:boldItalic r:id="rId37"/>
    </p:embeddedFont>
    <p:embeddedFont>
      <p:font typeface="Merriweather Light"/>
      <p:regular r:id="rId38"/>
      <p:bold r:id="rId39"/>
      <p:italic r:id="rId40"/>
      <p:boldItalic r:id="rId41"/>
    </p:embeddedFont>
    <p:embeddedFont>
      <p:font typeface="Montserrat"/>
      <p:regular r:id="rId42"/>
      <p:bold r:id="rId43"/>
      <p:italic r:id="rId44"/>
      <p:boldItalic r:id="rId45"/>
    </p:embeddedFont>
    <p:embeddedFont>
      <p:font typeface="Vidaloka"/>
      <p:regular r:id="rId46"/>
    </p:embeddedFont>
    <p:embeddedFont>
      <p:font typeface="Prompt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AD13B9A-4DF9-4DA3-A4B3-64BEE486FAFE}">
  <a:tblStyle styleId="{0AD13B9A-4DF9-4DA3-A4B3-64BEE486FAF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Light-italic.fntdata"/><Relationship Id="rId42" Type="http://schemas.openxmlformats.org/officeDocument/2006/relationships/font" Target="fonts/Montserrat-regular.fntdata"/><Relationship Id="rId41" Type="http://schemas.openxmlformats.org/officeDocument/2006/relationships/font" Target="fonts/MerriweatherLight-boldItalic.fntdata"/><Relationship Id="rId44" Type="http://schemas.openxmlformats.org/officeDocument/2006/relationships/font" Target="fonts/Montserrat-italic.fntdata"/><Relationship Id="rId43" Type="http://schemas.openxmlformats.org/officeDocument/2006/relationships/font" Target="fonts/Montserrat-bold.fntdata"/><Relationship Id="rId46" Type="http://schemas.openxmlformats.org/officeDocument/2006/relationships/font" Target="fonts/Vidaloka-regular.fntdata"/><Relationship Id="rId45" Type="http://schemas.openxmlformats.org/officeDocument/2006/relationships/font" Target="fonts/Montserrat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Prompt-bold.fntdata"/><Relationship Id="rId47" Type="http://schemas.openxmlformats.org/officeDocument/2006/relationships/font" Target="fonts/Prompt-regular.fntdata"/><Relationship Id="rId49" Type="http://schemas.openxmlformats.org/officeDocument/2006/relationships/font" Target="fonts/Promp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font" Target="fonts/Sarabun-bold.fntdata"/><Relationship Id="rId34" Type="http://schemas.openxmlformats.org/officeDocument/2006/relationships/font" Target="fonts/Sarabun-regular.fntdata"/><Relationship Id="rId37" Type="http://schemas.openxmlformats.org/officeDocument/2006/relationships/font" Target="fonts/Sarabun-boldItalic.fntdata"/><Relationship Id="rId36" Type="http://schemas.openxmlformats.org/officeDocument/2006/relationships/font" Target="fonts/Sarabun-italic.fntdata"/><Relationship Id="rId39" Type="http://schemas.openxmlformats.org/officeDocument/2006/relationships/font" Target="fonts/MerriweatherLight-bold.fntdata"/><Relationship Id="rId38" Type="http://schemas.openxmlformats.org/officeDocument/2006/relationships/font" Target="fonts/MerriweatherLight-regular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schemas.openxmlformats.org/officeDocument/2006/relationships/font" Target="fonts/Prompt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1" name="Google Shape;24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Share the formula for mean.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Share the formula for standard deviation.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i="1" u="non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i="1" u="non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 i="1" u="non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Read question with students.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Read question with students.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What does the mean mass for the battery signify? (Ans: Average)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What does standard deviation of the battery signify? (Ans: How the data is distributed in relation to the mean/average)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What makes the battery reliable? (Ans: Longer battery lifetime etc)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You have 15 min to independently complete the questions.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Show your workings clearly.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If you need some help, you may scan the QR code to view the solution to (a).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br>
              <a:rPr lang="th-TH" sz="1100">
                <a:latin typeface="Vidaloka"/>
                <a:ea typeface="Vidaloka"/>
                <a:cs typeface="Vidaloka"/>
                <a:sym typeface="Vidaloka"/>
              </a:rPr>
            </a:b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7" name="Google Shape;12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9" name="Google Shape;32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Leave the question as well as the QR code on the screen. 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15 minutes of independent work, teachers can go through the solutions with the pupils.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Play the video screening for the steps to use the table function in Classwiz to solve for mean and standard deviation.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To find the mean and standard deviation, we will be using the Classwiz.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We will be using the statistics function in the classwiz.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Let’s watch this recording to see how the mean and standard deviation of Batch 1 and 2 can be found.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Therefore, from the results, the mean lifetime of Batch 1 is 100.5 hours, and standard deviation is 2.92 hours while the mean lifetime of Batch 2 is 100.5 hours and standard deviation is 3.86 hours.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0" name="Google Shape;35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Read the solution.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For this lesson, a performance task will be posed to pupils.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7" name="Google Shape;37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Teacher will then close the lesson by bringing pupils back to the real-world problem that they have tackled with the implementation of the math concept of trigonometric ratio.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2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1" name="Google Shape;391;p2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7" name="Google Shape;39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rubrics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i="1" lang="th-TH"/>
              <a:t>https://www.youtube.com/watch?v=1PVA2nPU60U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Have each pair/group to make a paper airplane and take turns flying them.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Use a stopwatch to record the flight times/distance. (Teacher can choose one.)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Write the recordings on the board.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Ask students what are some findings that can be found using the data.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In your groups, fold a paper airplane.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You may watch this video to follow the steps.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If you know of a different way to fold an airplane, you may also do so.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When you are done, throw your paper airplane.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Record the duration from when your airplane is thrown, to when it touches the ground.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Ask students what are some findings that can be found using the data.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With the data we have here, what can we find out?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Based on your responses, these are the some of the important factors of consideration when constructing ramps.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th-TH"/>
              <a:t>Total flight time for all planes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th-TH"/>
              <a:t>Longest flight time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th-TH"/>
              <a:t>Shortest flight time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AutoNum type="arabicParenR"/>
            </a:pPr>
            <a:r>
              <a:rPr lang="th-TH"/>
              <a:t>The most common flight time - Planes with the same flight time - mode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th-TH"/>
              <a:t>Mean/Average </a:t>
            </a:r>
            <a:endParaRPr/>
          </a:p>
          <a:p>
            <a:pPr indent="-228600" lvl="0" marL="228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AutoNum type="arabicParenR"/>
            </a:pPr>
            <a:r>
              <a:rPr lang="th-TH"/>
              <a:t>Standard Deviation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Today we will be focusing on finding out mean and standard deviation from a set of data.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Depending on the time, teachers can calculate the mean and standard deviation for air plane activity.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Share definition of mean and standard deviation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Share symbols used for mean and standard deviation.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039975" y="1324500"/>
            <a:ext cx="70641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040000" y="3377100"/>
            <a:ext cx="70641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" name="Google Shape;13;p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" name="Google Shape;14;p2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5" name="Google Shape;95;p1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" name="Google Shape;96;p1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 txBox="1"/>
          <p:nvPr>
            <p:ph type="title"/>
          </p:nvPr>
        </p:nvSpPr>
        <p:spPr>
          <a:xfrm>
            <a:off x="5310925" y="962565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" type="subTitle"/>
          </p:nvPr>
        </p:nvSpPr>
        <p:spPr>
          <a:xfrm>
            <a:off x="5310925" y="3400935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100" name="Google Shape;100;p1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1" name="Google Shape;101;p1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2" name="Google Shape;102;p12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" name="Google Shape;103;p12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" name="Google Shape;104;p12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" name="Google Shape;105;p12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_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8" name="Google Shape;108;p1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" name="Google Shape;109;p13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0" name="Google Shape;110;p13"/>
          <p:cNvCxnSpPr/>
          <p:nvPr/>
        </p:nvCxnSpPr>
        <p:spPr>
          <a:xfrm>
            <a:off x="-147275" y="3943475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30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Google Shape;112;p1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3" name="Google Shape;113;p1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" name="Google Shape;114;p1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1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14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7" name="Google Shape;117;p14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50010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8" name="Google Shape;18;p3"/>
          <p:cNvSpPr txBox="1"/>
          <p:nvPr>
            <p:ph idx="2" type="subTitle"/>
          </p:nvPr>
        </p:nvSpPr>
        <p:spPr>
          <a:xfrm>
            <a:off x="50010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0" name="Google Shape;20;p3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5" type="subTitle"/>
          </p:nvPr>
        </p:nvSpPr>
        <p:spPr>
          <a:xfrm>
            <a:off x="50010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2" name="Google Shape;22;p3"/>
          <p:cNvSpPr txBox="1"/>
          <p:nvPr>
            <p:ph idx="6" type="subTitle"/>
          </p:nvPr>
        </p:nvSpPr>
        <p:spPr>
          <a:xfrm>
            <a:off x="500100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4" name="Google Shape;24;p3"/>
          <p:cNvSpPr txBox="1"/>
          <p:nvPr>
            <p:ph idx="8" type="subTitle"/>
          </p:nvPr>
        </p:nvSpPr>
        <p:spPr>
          <a:xfrm>
            <a:off x="165525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3" type="title"/>
          </p:nvPr>
        </p:nvSpPr>
        <p:spPr>
          <a:xfrm>
            <a:off x="57244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5" type="title"/>
          </p:nvPr>
        </p:nvSpPr>
        <p:spPr>
          <a:xfrm>
            <a:off x="572445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9" name="Google Shape;29;p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2714550" y="2366272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4"/>
          <p:cNvSpPr txBox="1"/>
          <p:nvPr>
            <p:ph idx="2" type="title"/>
          </p:nvPr>
        </p:nvSpPr>
        <p:spPr>
          <a:xfrm>
            <a:off x="3746550" y="1339163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2291400" y="3076675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5" name="Google Shape;35;p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" name="Google Shape;36;p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" name="Google Shape;37;p4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" name="Google Shape;38;p4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Title and six 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idx="1" type="subTitle"/>
          </p:nvPr>
        </p:nvSpPr>
        <p:spPr>
          <a:xfrm>
            <a:off x="3509000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2" type="subTitle"/>
          </p:nvPr>
        </p:nvSpPr>
        <p:spPr>
          <a:xfrm>
            <a:off x="35090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3" type="subTitle"/>
          </p:nvPr>
        </p:nvSpPr>
        <p:spPr>
          <a:xfrm>
            <a:off x="95302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4" type="subTitle"/>
          </p:nvPr>
        </p:nvSpPr>
        <p:spPr>
          <a:xfrm>
            <a:off x="9531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5" type="subTitle"/>
          </p:nvPr>
        </p:nvSpPr>
        <p:spPr>
          <a:xfrm>
            <a:off x="606487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5" name="Google Shape;45;p5"/>
          <p:cNvSpPr txBox="1"/>
          <p:nvPr>
            <p:ph idx="6" type="subTitle"/>
          </p:nvPr>
        </p:nvSpPr>
        <p:spPr>
          <a:xfrm>
            <a:off x="606487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7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8" name="Google Shape;48;p5"/>
          <p:cNvSpPr txBox="1"/>
          <p:nvPr>
            <p:ph idx="8" type="subTitle"/>
          </p:nvPr>
        </p:nvSpPr>
        <p:spPr>
          <a:xfrm>
            <a:off x="35090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9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0" name="Google Shape;50;p5"/>
          <p:cNvSpPr txBox="1"/>
          <p:nvPr>
            <p:ph idx="13" type="subTitle"/>
          </p:nvPr>
        </p:nvSpPr>
        <p:spPr>
          <a:xfrm>
            <a:off x="9531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5"/>
          <p:cNvSpPr txBox="1"/>
          <p:nvPr>
            <p:ph idx="14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2" name="Google Shape;52;p5"/>
          <p:cNvSpPr txBox="1"/>
          <p:nvPr>
            <p:ph idx="15" type="subTitle"/>
          </p:nvPr>
        </p:nvSpPr>
        <p:spPr>
          <a:xfrm>
            <a:off x="606487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53" name="Google Shape;53;p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4" name="Google Shape;54;p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5" name="Google Shape;55;p5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6" name="Google Shape;56;p5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7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 txBox="1"/>
          <p:nvPr>
            <p:ph type="title"/>
          </p:nvPr>
        </p:nvSpPr>
        <p:spPr>
          <a:xfrm>
            <a:off x="1877475" y="445025"/>
            <a:ext cx="538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" type="subTitle"/>
          </p:nvPr>
        </p:nvSpPr>
        <p:spPr>
          <a:xfrm>
            <a:off x="32267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60" name="Google Shape;60;p6"/>
          <p:cNvSpPr txBox="1"/>
          <p:nvPr>
            <p:ph idx="2" type="subTitle"/>
          </p:nvPr>
        </p:nvSpPr>
        <p:spPr>
          <a:xfrm>
            <a:off x="32267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3" type="subTitle"/>
          </p:nvPr>
        </p:nvSpPr>
        <p:spPr>
          <a:xfrm>
            <a:off x="7191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62" name="Google Shape;62;p6"/>
          <p:cNvSpPr txBox="1"/>
          <p:nvPr>
            <p:ph idx="4" type="subTitle"/>
          </p:nvPr>
        </p:nvSpPr>
        <p:spPr>
          <a:xfrm>
            <a:off x="7191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5" type="subTitle"/>
          </p:nvPr>
        </p:nvSpPr>
        <p:spPr>
          <a:xfrm>
            <a:off x="32267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64" name="Google Shape;64;p6"/>
          <p:cNvSpPr txBox="1"/>
          <p:nvPr>
            <p:ph idx="6" type="subTitle"/>
          </p:nvPr>
        </p:nvSpPr>
        <p:spPr>
          <a:xfrm>
            <a:off x="322670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7" type="subTitle"/>
          </p:nvPr>
        </p:nvSpPr>
        <p:spPr>
          <a:xfrm>
            <a:off x="7191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66" name="Google Shape;66;p6"/>
          <p:cNvSpPr txBox="1"/>
          <p:nvPr>
            <p:ph idx="8" type="subTitle"/>
          </p:nvPr>
        </p:nvSpPr>
        <p:spPr>
          <a:xfrm>
            <a:off x="71915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7" name="Google Shape;67;p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8" name="Google Shape;68;p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0_1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" name="Google Shape;71;p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2" name="Google Shape;72;p7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 txBox="1"/>
          <p:nvPr>
            <p:ph type="title"/>
          </p:nvPr>
        </p:nvSpPr>
        <p:spPr>
          <a:xfrm>
            <a:off x="4956100" y="2467375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5" name="Google Shape;75;p8"/>
          <p:cNvSpPr txBox="1"/>
          <p:nvPr>
            <p:ph idx="2" type="title"/>
          </p:nvPr>
        </p:nvSpPr>
        <p:spPr>
          <a:xfrm>
            <a:off x="4956100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76" name="Google Shape;76;p8"/>
          <p:cNvSpPr txBox="1"/>
          <p:nvPr>
            <p:ph idx="1" type="subTitle"/>
          </p:nvPr>
        </p:nvSpPr>
        <p:spPr>
          <a:xfrm>
            <a:off x="4956100" y="3116275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77" name="Google Shape;77;p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8" name="Google Shape;78;p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" name="Google Shape;79;p8"/>
          <p:cNvCxnSpPr/>
          <p:nvPr/>
        </p:nvCxnSpPr>
        <p:spPr>
          <a:xfrm>
            <a:off x="-209600" y="2402450"/>
            <a:ext cx="3144300" cy="2789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4" name="Google Shape;84;p9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9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6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Google Shape;87;p1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8" name="Google Shape;88;p1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9" name="Google Shape;89;p10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" name="Google Shape;90;p10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1" name="Google Shape;91;p10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2" name="Google Shape;92;p10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3" name="Google Shape;93;p10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b="0" i="0" sz="30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6.png"/><Relationship Id="rId5" Type="http://schemas.openxmlformats.org/officeDocument/2006/relationships/image" Target="../media/image9.png"/><Relationship Id="rId6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5" Type="http://schemas.openxmlformats.org/officeDocument/2006/relationships/image" Target="../media/image1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Relationship Id="rId4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15.jpg"/><Relationship Id="rId5" Type="http://schemas.openxmlformats.org/officeDocument/2006/relationships/image" Target="../media/image2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jpg"/><Relationship Id="rId4" Type="http://schemas.openxmlformats.org/officeDocument/2006/relationships/image" Target="../media/image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png"/><Relationship Id="rId4" Type="http://schemas.openxmlformats.org/officeDocument/2006/relationships/image" Target="../media/image25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jpg"/><Relationship Id="rId4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.png"/><Relationship Id="rId4" Type="http://schemas.openxmlformats.org/officeDocument/2006/relationships/image" Target="../media/image23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 txBox="1"/>
          <p:nvPr>
            <p:ph type="ctrTitle"/>
          </p:nvPr>
        </p:nvSpPr>
        <p:spPr>
          <a:xfrm>
            <a:off x="180536" y="1140588"/>
            <a:ext cx="8782928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th-TH">
                <a:latin typeface="Prompt"/>
                <a:ea typeface="Prompt"/>
                <a:cs typeface="Prompt"/>
                <a:sym typeface="Prompt"/>
              </a:rPr>
              <a:t>ส่วนเบี่ยงเบนมาตรฐาน</a:t>
            </a:r>
            <a:endParaRPr b="1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23" name="Google Shape;123;p15"/>
          <p:cNvSpPr txBox="1"/>
          <p:nvPr/>
        </p:nvSpPr>
        <p:spPr>
          <a:xfrm>
            <a:off x="0" y="3174663"/>
            <a:ext cx="9143999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สถานการณ์ปัญหาชีวิตจริง (Real-World Problem) </a:t>
            </a:r>
            <a:endParaRPr/>
          </a:p>
        </p:txBody>
      </p:sp>
      <p:pic>
        <p:nvPicPr>
          <p:cNvPr id="124" name="Google Shape;12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4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0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1</a:t>
            </a:r>
            <a:endParaRPr/>
          </a:p>
        </p:txBody>
      </p:sp>
      <p:sp>
        <p:nvSpPr>
          <p:cNvPr id="244" name="Google Shape;244;p24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02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Math Class Images - Free Download on Freepik" id="245" name="Google Shape;24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5"/>
          <p:cNvSpPr txBox="1"/>
          <p:nvPr>
            <p:ph type="title"/>
          </p:nvPr>
        </p:nvSpPr>
        <p:spPr>
          <a:xfrm>
            <a:off x="272142" y="67544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4400">
                <a:latin typeface="Prompt"/>
                <a:ea typeface="Prompt"/>
                <a:cs typeface="Prompt"/>
                <a:sym typeface="Prompt"/>
              </a:rPr>
              <a:t>วัตถุประสงค์การเรียนรู้                                                                        </a:t>
            </a:r>
            <a:endParaRPr b="1" sz="44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2" name="Google Shape;252;p25"/>
          <p:cNvSpPr txBox="1"/>
          <p:nvPr>
            <p:ph idx="1" type="body"/>
          </p:nvPr>
        </p:nvSpPr>
        <p:spPr>
          <a:xfrm>
            <a:off x="272142" y="1501749"/>
            <a:ext cx="8871858" cy="2140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th-TH" sz="2600">
                <a:latin typeface="Prompt"/>
                <a:ea typeface="Prompt"/>
                <a:cs typeface="Prompt"/>
                <a:sym typeface="Prompt"/>
              </a:rPr>
              <a:t>เมื่อเรียนจบบทเรียนแล้ว นักเรียนควรมีความสามารถดังนี้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>
                <a:latin typeface="Prompt"/>
                <a:ea typeface="Prompt"/>
                <a:cs typeface="Prompt"/>
                <a:sym typeface="Prompt"/>
              </a:rPr>
              <a:t>ประยุกต์ใช้ความแปรปรวนกับสถานการณ์ปัญหาในชีวิตจริง</a:t>
            </a:r>
            <a:endParaRPr sz="2400">
              <a:latin typeface="Prompt"/>
              <a:ea typeface="Prompt"/>
              <a:cs typeface="Prompt"/>
              <a:sym typeface="Prompt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>
                <a:latin typeface="Prompt"/>
                <a:ea typeface="Prompt"/>
                <a:cs typeface="Prompt"/>
                <a:sym typeface="Prompt"/>
              </a:rPr>
              <a:t>ให้เหตุผลและอธิบายวิธีการแก้ปัญหาอย่างชัดเจน</a:t>
            </a:r>
            <a:endParaRPr sz="2400"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6"/>
          <p:cNvSpPr txBox="1"/>
          <p:nvPr/>
        </p:nvSpPr>
        <p:spPr>
          <a:xfrm>
            <a:off x="1122358" y="481115"/>
            <a:ext cx="6899282" cy="76944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15078" l="-1147" r="0" t="-476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58" name="Google Shape;258;p26"/>
          <p:cNvSpPr txBox="1"/>
          <p:nvPr/>
        </p:nvSpPr>
        <p:spPr>
          <a:xfrm>
            <a:off x="109023" y="1171616"/>
            <a:ext cx="8795491" cy="8771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59" name="Google Shape;259;p26"/>
          <p:cNvSpPr/>
          <p:nvPr/>
        </p:nvSpPr>
        <p:spPr>
          <a:xfrm>
            <a:off x="109023" y="360485"/>
            <a:ext cx="8925954" cy="1712952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26"/>
          <p:cNvSpPr/>
          <p:nvPr/>
        </p:nvSpPr>
        <p:spPr>
          <a:xfrm>
            <a:off x="109023" y="2194067"/>
            <a:ext cx="8925954" cy="2588948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26"/>
          <p:cNvSpPr txBox="1"/>
          <p:nvPr/>
        </p:nvSpPr>
        <p:spPr>
          <a:xfrm>
            <a:off x="109023" y="3417641"/>
            <a:ext cx="8925954" cy="1365374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62" name="Google Shape;262;p26"/>
          <p:cNvSpPr txBox="1"/>
          <p:nvPr/>
        </p:nvSpPr>
        <p:spPr>
          <a:xfrm>
            <a:off x="207162" y="2408133"/>
            <a:ext cx="8697352" cy="1107996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10438" l="-909" r="0" t="-3844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 txBox="1"/>
          <p:nvPr>
            <p:ph type="title"/>
          </p:nvPr>
        </p:nvSpPr>
        <p:spPr>
          <a:xfrm>
            <a:off x="1677705" y="701552"/>
            <a:ext cx="4065096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2400" u="sng">
                <a:latin typeface="Prompt"/>
                <a:ea typeface="Prompt"/>
                <a:cs typeface="Prompt"/>
                <a:sym typeface="Prompt"/>
              </a:rPr>
              <a:t>ส่วนเบี่ยงเบนมาตรฐาน</a:t>
            </a:r>
            <a:endParaRPr sz="2400" u="sng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68" name="Google Shape;268;p27"/>
          <p:cNvSpPr txBox="1"/>
          <p:nvPr/>
        </p:nvSpPr>
        <p:spPr>
          <a:xfrm>
            <a:off x="1677705" y="-1380"/>
            <a:ext cx="3566570" cy="5282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ทบทวน</a:t>
            </a:r>
            <a:endParaRPr b="1" i="0" sz="4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Recap Vectors &amp; Illustrations for Free Download | Freepik" id="269" name="Google Shape;26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6677" y="244783"/>
            <a:ext cx="971028" cy="971028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7"/>
          <p:cNvSpPr txBox="1"/>
          <p:nvPr/>
        </p:nvSpPr>
        <p:spPr>
          <a:xfrm>
            <a:off x="0" y="1216675"/>
            <a:ext cx="9144000" cy="6330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     จากตารางที่กำหนดให้ จงหาค่าเฉลี่ยและส่วนเบี่ยงเบนมาตรฐาน</a:t>
            </a:r>
            <a:endParaRPr b="0" i="0" sz="22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71" name="Google Shape;271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2" name="Google Shape;272;p27"/>
          <p:cNvGraphicFramePr/>
          <p:nvPr/>
        </p:nvGraphicFramePr>
        <p:xfrm>
          <a:off x="1592465" y="18938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{0AD13B9A-4DF9-4DA3-A4B3-64BEE486FAFE}</a:tableStyleId>
              </a:tblPr>
              <a:tblGrid>
                <a:gridCol w="923400"/>
                <a:gridCol w="923400"/>
                <a:gridCol w="923400"/>
                <a:gridCol w="923400"/>
                <a:gridCol w="923400"/>
                <a:gridCol w="923400"/>
              </a:tblGrid>
              <a:tr h="420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13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20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17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25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30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15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3" name="Google Shape;273;p27"/>
          <p:cNvSpPr txBox="1"/>
          <p:nvPr/>
        </p:nvSpPr>
        <p:spPr>
          <a:xfrm>
            <a:off x="232761" y="2538624"/>
            <a:ext cx="8911239" cy="2797561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-408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8"/>
          <p:cNvSpPr txBox="1"/>
          <p:nvPr/>
        </p:nvSpPr>
        <p:spPr>
          <a:xfrm>
            <a:off x="197120" y="1152047"/>
            <a:ext cx="4739090" cy="31662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ในการแข่งขันบาสเก็ตบอลจำนวน 6 ครั้ง คะแนนของ</a:t>
            </a:r>
            <a:b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ผู้เล่นบาสเก็ตบอลทั้งสองคนแสดงได้ดังตารางต่อไปนี้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 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5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lphaLcParenBoth"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จงหาค่าเฉลี่ยและส่วนเบี่ยงเบนมาตรฐานของคะแนนของผู้เล่นทั้งสองคน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342900" lvl="0" marL="3429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lphaLcParenBoth"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จากคำตอบในข้อ (a) จงวิเคราะห์ประสิทธิภาพ</a:t>
            </a:r>
            <a:b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ของผู้เล่นทั้งสองคน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79" name="Google Shape;27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80" name="Google Shape;280;p28"/>
          <p:cNvGraphicFramePr/>
          <p:nvPr/>
        </p:nvGraphicFramePr>
        <p:xfrm>
          <a:off x="398599" y="20646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{0AD13B9A-4DF9-4DA3-A4B3-64BEE486FAFE}</a:tableStyleId>
              </a:tblPr>
              <a:tblGrid>
                <a:gridCol w="903250"/>
                <a:gridCol w="534925"/>
                <a:gridCol w="521225"/>
                <a:gridCol w="521225"/>
                <a:gridCol w="521225"/>
                <a:gridCol w="521225"/>
                <a:gridCol w="521225"/>
              </a:tblGrid>
              <a:tr h="334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ไมเคิล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13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20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17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25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30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15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ใยไหม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23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16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22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19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18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16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22</a:t>
                      </a:r>
                      <a:endParaRPr b="0" sz="16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81" name="Google Shape;281;p28"/>
          <p:cNvPicPr preferRelativeResize="0"/>
          <p:nvPr/>
        </p:nvPicPr>
        <p:blipFill rotWithShape="1">
          <a:blip r:embed="rId4">
            <a:alphaModFix/>
          </a:blip>
          <a:srcRect b="0" l="11355" r="10169" t="0"/>
          <a:stretch/>
        </p:blipFill>
        <p:spPr>
          <a:xfrm>
            <a:off x="4936210" y="1474617"/>
            <a:ext cx="4098747" cy="2843681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8"/>
          <p:cNvSpPr txBox="1"/>
          <p:nvPr/>
        </p:nvSpPr>
        <p:spPr>
          <a:xfrm>
            <a:off x="4844978" y="1089586"/>
            <a:ext cx="211613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8"/>
          <p:cNvSpPr txBox="1"/>
          <p:nvPr>
            <p:ph type="title"/>
          </p:nvPr>
        </p:nvSpPr>
        <p:spPr>
          <a:xfrm>
            <a:off x="1677705" y="701552"/>
            <a:ext cx="4065096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2400" u="sng">
                <a:latin typeface="Prompt"/>
                <a:ea typeface="Prompt"/>
                <a:cs typeface="Prompt"/>
                <a:sym typeface="Prompt"/>
              </a:rPr>
              <a:t>ส่วนเบี่ยงเบนมาตรฐาน</a:t>
            </a:r>
            <a:endParaRPr sz="2400" u="sng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84" name="Google Shape;284;p28"/>
          <p:cNvSpPr txBox="1"/>
          <p:nvPr/>
        </p:nvSpPr>
        <p:spPr>
          <a:xfrm>
            <a:off x="1677705" y="-1380"/>
            <a:ext cx="3566570" cy="5282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ทบทวน</a:t>
            </a:r>
            <a:endParaRPr b="1" i="0" sz="4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Recap Vectors &amp; Illustrations for Free Download | Freepik" id="285" name="Google Shape;285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6677" y="244783"/>
            <a:ext cx="971028" cy="971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9"/>
          <p:cNvSpPr txBox="1"/>
          <p:nvPr/>
        </p:nvSpPr>
        <p:spPr>
          <a:xfrm>
            <a:off x="1711506" y="156817"/>
            <a:ext cx="3566570" cy="3524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กิจกรรม</a:t>
            </a:r>
            <a:endParaRPr b="1" i="0" sz="36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t/>
            </a:r>
            <a:endParaRPr b="1" i="0" sz="32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Recap Vectors &amp; Illustrations for Free Download | Freepik" id="291" name="Google Shape;29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6959" y="270586"/>
            <a:ext cx="815987" cy="8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9"/>
          <p:cNvSpPr txBox="1"/>
          <p:nvPr/>
        </p:nvSpPr>
        <p:spPr>
          <a:xfrm>
            <a:off x="271507" y="994866"/>
            <a:ext cx="9144000" cy="10259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ให้นักเรียนทำการทดลองพับเครื่องร่อนกระดาษ พร้อมทั้ง</a:t>
            </a: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บันทึกระยะเวลา</a:t>
            </a:r>
            <a:b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ที่ครื่องร่อนกระดาษตั้งแต่ปล่อยตัวจนถึงสัมผัสพื้นดิน</a:t>
            </a:r>
            <a:endParaRPr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t/>
            </a:r>
            <a:endParaRPr b="0" i="0" sz="22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t/>
            </a:r>
            <a:endParaRPr b="0" i="0" sz="22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พร้อมทั้งคำนวณค่าเฉลี่ยและส่วนเบี่ยงเบนมาตรฐาน จากนั้นเปรียบเทียบประสิทธิภาพของการร่อนกับเพื่อนในชั้นเรียน</a:t>
            </a:r>
            <a:endParaRPr b="0" i="0" sz="22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293" name="Google Shape;293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4" name="Google Shape;294;p29"/>
          <p:cNvGraphicFramePr/>
          <p:nvPr/>
        </p:nvGraphicFramePr>
        <p:xfrm>
          <a:off x="335157" y="222828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{0AD13B9A-4DF9-4DA3-A4B3-64BEE486FAFE}</a:tableStyleId>
              </a:tblPr>
              <a:tblGrid>
                <a:gridCol w="1412275"/>
                <a:gridCol w="1412275"/>
                <a:gridCol w="1412275"/>
                <a:gridCol w="1412275"/>
                <a:gridCol w="1412275"/>
                <a:gridCol w="1412275"/>
              </a:tblGrid>
              <a:tr h="420950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ระยะเวลา (วินาที)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ครั้งที่ 1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ครั้งที่ 2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ครั้งที่ 3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ครั้งที่ 4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ครั้งที่ 5</a:t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0950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0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4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2</a:t>
            </a:r>
            <a:endParaRPr sz="4400"/>
          </a:p>
        </p:txBody>
      </p:sp>
      <p:sp>
        <p:nvSpPr>
          <p:cNvPr id="300" name="Google Shape;300;p30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03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Math Class Images - Free Download on Freepik" id="301" name="Google Shape;30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1"/>
          <p:cNvSpPr txBox="1"/>
          <p:nvPr/>
        </p:nvSpPr>
        <p:spPr>
          <a:xfrm>
            <a:off x="88385" y="482301"/>
            <a:ext cx="8939132" cy="22021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ผู้ผลิตแบตเตอรีได้ทำการผลิตแบตเตอรี AA ที่มีคุณภาพสูง และมีอายุการใช้งานที่ยาวนาน เพื่อรักษามาตรฐานในการผลิต ผู้ผลิตจะทำการตรวจสอบอายุการใช้งานแบตเตอรี AA จากโรงงานผลิตอยู่เป็นประจำ และทำการบันทึกข้อมูลอายุการใช้งาน (ชั่วโมง) จากโรงงานผลิตทั้ง </a:t>
            </a:r>
            <a:b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2 แห่ง แสดงผลได้ตามตารางต่อไปนี้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graphicFrame>
        <p:nvGraphicFramePr>
          <p:cNvPr id="309" name="Google Shape;309;p31"/>
          <p:cNvGraphicFramePr/>
          <p:nvPr/>
        </p:nvGraphicFramePr>
        <p:xfrm>
          <a:off x="146105" y="285903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{0AD13B9A-4DF9-4DA3-A4B3-64BEE486FAFE}</a:tableStyleId>
              </a:tblPr>
              <a:tblGrid>
                <a:gridCol w="2938050"/>
                <a:gridCol w="960900"/>
                <a:gridCol w="960900"/>
                <a:gridCol w="960900"/>
                <a:gridCol w="960900"/>
                <a:gridCol w="960900"/>
                <a:gridCol w="960900"/>
              </a:tblGrid>
              <a:tr h="63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โรงงานผลิตแห่งที่ 1</a:t>
                      </a:r>
                      <a:endParaRPr b="1" sz="24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98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102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99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101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100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103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63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โรงงานผลิตแห่งที่ 2</a:t>
                      </a:r>
                      <a:endParaRPr b="1" sz="24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98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106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96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101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105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4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97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Google Shape;31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32"/>
          <p:cNvSpPr txBox="1"/>
          <p:nvPr/>
        </p:nvSpPr>
        <p:spPr>
          <a:xfrm>
            <a:off x="281152" y="620060"/>
            <a:ext cx="8715614" cy="3578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ในมาตรฐานการผลิต กำหนดให้อายุการใช้งานของแบตเตอรี AA ควรมีการรับประกันความพึงพอใจของลูกค้าเพื่อเพิ่มความน่าเชื่อถือของผลิตภัณฑ์ </a:t>
            </a:r>
            <a:endParaRPr b="1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lphaLcParenBoth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จงคำนวณค่าเฉลี่ยและส่วนเบี่ยงเบนมาตรฐานสำหรับอายุการใช้   </a:t>
            </a:r>
            <a:b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งานแบตเตอรี AA ของโรงงานผลิตแต่ละแห่ง 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AutoNum type="alphaLcParenBoth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จากการคำนวณค่าเฉลี่ยและส่วนเบี่ยงเบนมาตรฐานใน (a)  </a:t>
            </a:r>
            <a:b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โรงงานผลิตใด มีความน่าเชื่อถือมากกว่ากันในมุมมองของอายุ</a:t>
            </a:r>
            <a:b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การใช้งานแบตเตอรี AA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16" name="Google Shape;316;p32"/>
          <p:cNvSpPr/>
          <p:nvPr/>
        </p:nvSpPr>
        <p:spPr>
          <a:xfrm>
            <a:off x="2215137" y="1981383"/>
            <a:ext cx="962015" cy="457200"/>
          </a:xfrm>
          <a:prstGeom prst="rect">
            <a:avLst/>
          </a:prstGeom>
          <a:solidFill>
            <a:srgbClr val="FFFF00">
              <a:alpha val="40000"/>
            </a:srgbClr>
          </a:solidFill>
          <a:ln cap="flat" cmpd="sng" w="2540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32"/>
          <p:cNvSpPr/>
          <p:nvPr/>
        </p:nvSpPr>
        <p:spPr>
          <a:xfrm>
            <a:off x="3660085" y="1994064"/>
            <a:ext cx="2872451" cy="457200"/>
          </a:xfrm>
          <a:prstGeom prst="rect">
            <a:avLst/>
          </a:prstGeom>
          <a:solidFill>
            <a:srgbClr val="FFFF00">
              <a:alpha val="40000"/>
            </a:srgbClr>
          </a:solidFill>
          <a:ln cap="flat" cmpd="sng" w="2540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32"/>
          <p:cNvSpPr/>
          <p:nvPr/>
        </p:nvSpPr>
        <p:spPr>
          <a:xfrm>
            <a:off x="811180" y="3245745"/>
            <a:ext cx="5426887" cy="457200"/>
          </a:xfrm>
          <a:prstGeom prst="rect">
            <a:avLst/>
          </a:prstGeom>
          <a:solidFill>
            <a:srgbClr val="FFFF00">
              <a:alpha val="40000"/>
            </a:srgbClr>
          </a:solidFill>
          <a:ln cap="flat" cmpd="sng" w="2540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5077" y="0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33"/>
          <p:cNvSpPr txBox="1"/>
          <p:nvPr/>
        </p:nvSpPr>
        <p:spPr>
          <a:xfrm>
            <a:off x="441702" y="581186"/>
            <a:ext cx="428528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33"/>
          <p:cNvSpPr txBox="1"/>
          <p:nvPr/>
        </p:nvSpPr>
        <p:spPr>
          <a:xfrm>
            <a:off x="167687" y="1048255"/>
            <a:ext cx="4833309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สแกน QR code เพื่อดูขั้นตอนและ</a:t>
            </a:r>
            <a:r>
              <a:rPr b="0" i="0" lang="th-TH" sz="24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แนวทาง</a:t>
            </a: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ให้การแก้ไขปัญหา (a)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ตรวจสอบขั้นตอนการแก้ไขปัญหาอย่างละเอียด 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ดูรายละเอียดของการแสดงวิธีทำเพื่อตรวจสอบความถูกต้อง และใช้เพื่อปรับปรุงและพัฒนาความเข้าใจในหัวข้อส่วนเบี่ยงเบนมาตรฐาน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326" name="Google Shape;32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19055" y="581186"/>
            <a:ext cx="3939881" cy="39475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>
                <a:latin typeface="Prompt"/>
                <a:ea typeface="Prompt"/>
                <a:cs typeface="Prompt"/>
                <a:sym typeface="Prompt"/>
              </a:rPr>
              <a:t>สารบัญ</a:t>
            </a:r>
            <a:endParaRPr b="1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0" name="Google Shape;130;p16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ขั้นนำ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1" name="Google Shape;131;p16"/>
          <p:cNvSpPr txBox="1"/>
          <p:nvPr>
            <p:ph idx="1" type="subTitle"/>
          </p:nvPr>
        </p:nvSpPr>
        <p:spPr>
          <a:xfrm>
            <a:off x="5001000" y="1942925"/>
            <a:ext cx="3002822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1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2" name="Google Shape;132;p16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การเชื่อมโยงเข้าสู่บทเรียน</a:t>
            </a:r>
            <a:endParaRPr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3" name="Google Shape;133;p16"/>
          <p:cNvSpPr txBox="1"/>
          <p:nvPr>
            <p:ph idx="5" type="subTitle"/>
          </p:nvPr>
        </p:nvSpPr>
        <p:spPr>
          <a:xfrm>
            <a:off x="5108244" y="3723950"/>
            <a:ext cx="2788333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สรุปบทเรียน </a:t>
            </a:r>
            <a:endParaRPr/>
          </a:p>
        </p:txBody>
      </p:sp>
      <p:sp>
        <p:nvSpPr>
          <p:cNvPr id="134" name="Google Shape;134;p16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2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5" name="Google Shape;135;p16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01</a:t>
            </a:r>
            <a:endParaRPr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136" name="Google Shape;136;p16"/>
          <p:cNvSpPr txBox="1"/>
          <p:nvPr>
            <p:ph idx="13" type="title"/>
          </p:nvPr>
        </p:nvSpPr>
        <p:spPr>
          <a:xfrm>
            <a:off x="5982811" y="12754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>
                <a:solidFill>
                  <a:schemeClr val="dk1"/>
                </a:solidFill>
              </a:rPr>
              <a:t>02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7" name="Google Shape;137;p16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>
                <a:solidFill>
                  <a:schemeClr val="dk1"/>
                </a:solidFill>
              </a:rPr>
              <a:t>03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8" name="Google Shape;138;p16"/>
          <p:cNvSpPr txBox="1"/>
          <p:nvPr>
            <p:ph idx="15" type="title"/>
          </p:nvPr>
        </p:nvSpPr>
        <p:spPr>
          <a:xfrm>
            <a:off x="5982811" y="312166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>
                <a:solidFill>
                  <a:schemeClr val="dk1"/>
                </a:solidFill>
              </a:rPr>
              <a:t>04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9" name="Google Shape;139;p16"/>
          <p:cNvSpPr txBox="1"/>
          <p:nvPr>
            <p:ph idx="6" type="subTitle"/>
          </p:nvPr>
        </p:nvSpPr>
        <p:spPr>
          <a:xfrm>
            <a:off x="5259360" y="4064632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การวัดผลและประเมินผล</a:t>
            </a:r>
            <a:endParaRPr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40" name="Google Shape;14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Google Shape;331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34"/>
          <p:cNvSpPr txBox="1"/>
          <p:nvPr/>
        </p:nvSpPr>
        <p:spPr>
          <a:xfrm>
            <a:off x="182249" y="258528"/>
            <a:ext cx="8779501" cy="7886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จากตาราง แสดงข้อมูลอายุการใช้งาน (ชั่วโมง) สำหรับแบตเตอรี AA ที่ผลิตจากโรงงานทั้งสองแห่ง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3" name="Google Shape;333;p34"/>
          <p:cNvSpPr txBox="1"/>
          <p:nvPr/>
        </p:nvSpPr>
        <p:spPr>
          <a:xfrm>
            <a:off x="7278669" y="3987436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เวลา: 15 นาที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Timer Images - Free Download on Freepik" id="334" name="Google Shape;334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32269" y="3514951"/>
            <a:ext cx="692798" cy="69279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35" name="Google Shape;335;p34"/>
          <p:cNvGraphicFramePr/>
          <p:nvPr/>
        </p:nvGraphicFramePr>
        <p:xfrm>
          <a:off x="279452" y="110302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{0AD13B9A-4DF9-4DA3-A4B3-64BEE486FAFE}</a:tableStyleId>
              </a:tblPr>
              <a:tblGrid>
                <a:gridCol w="2456525"/>
                <a:gridCol w="638000"/>
                <a:gridCol w="638000"/>
                <a:gridCol w="638000"/>
                <a:gridCol w="638000"/>
                <a:gridCol w="638000"/>
                <a:gridCol w="638000"/>
              </a:tblGrid>
              <a:tr h="454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โรงงานผลิตแห่งที่ 1</a:t>
                      </a:r>
                      <a:endParaRPr b="1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98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102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99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101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100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103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4549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โรงงานผลิตแห่งที่ 2</a:t>
                      </a:r>
                      <a:endParaRPr b="1" sz="20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45725" marB="45725" marR="91450" marL="91450" anchor="ctr"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98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106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96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101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105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0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97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sp>
        <p:nvSpPr>
          <p:cNvPr id="336" name="Google Shape;336;p34"/>
          <p:cNvSpPr txBox="1"/>
          <p:nvPr/>
        </p:nvSpPr>
        <p:spPr>
          <a:xfrm>
            <a:off x="189147" y="2068785"/>
            <a:ext cx="6465172" cy="2732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ในมาตรฐานการผลิต กำหนดให้อายุการใช้งานของแบตเตอรี AA ควรมีการรับประกันความพึงพอใจของลูกค้าเพื่อเพิ่มความน่าเชื่อถือของผลิตภัณฑ์ 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arenBoth"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จงคำนวณค่าเฉลี่ยและส่วนเบี่ยงเบนมาตรฐานสำหรับอายุ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การใช้งานแบตเตอรี AA ของโรงงานผลิตแต่ละแห่ง 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lphaLcParenBoth"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จากการคำนวณค่าเฉลี่ยและส่วนเบี่ยงเบนมาตรฐานใน (a)  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โรงงานผลิตใด มีความน่าเชื่อถือมากกว่ากันในมุมมองของ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อายุการใช้งานแบตเตอรี AA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337" name="Google Shape;337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54206" y="664020"/>
            <a:ext cx="1846538" cy="1850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5"/>
          <p:cNvSpPr/>
          <p:nvPr/>
        </p:nvSpPr>
        <p:spPr>
          <a:xfrm>
            <a:off x="190503" y="1100945"/>
            <a:ext cx="8820145" cy="3681035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5"/>
          <p:cNvSpPr txBox="1"/>
          <p:nvPr/>
        </p:nvSpPr>
        <p:spPr>
          <a:xfrm>
            <a:off x="258118" y="1659954"/>
            <a:ext cx="439942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โรงงานผลิตแห่งที่ 1</a:t>
            </a:r>
            <a:endParaRPr b="1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ค่าเฉลี่ย = 100.5 ชั่วโมง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ส่วนเบี่ยงเบนมาตรฐาน ≈ 1.71 ชั่วโมง</a:t>
            </a:r>
            <a:endParaRPr/>
          </a:p>
        </p:txBody>
      </p:sp>
      <p:sp>
        <p:nvSpPr>
          <p:cNvPr id="344" name="Google Shape;344;p35"/>
          <p:cNvSpPr txBox="1"/>
          <p:nvPr/>
        </p:nvSpPr>
        <p:spPr>
          <a:xfrm>
            <a:off x="258118" y="2947620"/>
            <a:ext cx="5010150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โรงงานผลิตแห่งที่ 2</a:t>
            </a:r>
            <a:endParaRPr b="1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ค่าเฉลี่ย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100.5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ชั่วโมง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ส่วนเบี่ยงเบนมาตรฐาน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≈ 3.86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ชั่วโมง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5" name="Google Shape;345;p35"/>
          <p:cNvCxnSpPr/>
          <p:nvPr/>
        </p:nvCxnSpPr>
        <p:spPr>
          <a:xfrm rot="10800000">
            <a:off x="345202" y="2811618"/>
            <a:ext cx="3506484" cy="0"/>
          </a:xfrm>
          <a:prstGeom prst="straightConnector1">
            <a:avLst/>
          </a:prstGeom>
          <a:noFill/>
          <a:ln cap="flat" cmpd="sng" w="9525">
            <a:solidFill>
              <a:srgbClr val="3D323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46" name="Google Shape;346;p35"/>
          <p:cNvSpPr txBox="1"/>
          <p:nvPr/>
        </p:nvSpPr>
        <p:spPr>
          <a:xfrm>
            <a:off x="0" y="318037"/>
            <a:ext cx="91440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1950" lvl="0" marL="361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(a) </a:t>
            </a: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จงคำนวณค่าเฉลี่ยและส่วนเบี่ยงเบนมาตรฐานสำหรับอายุการใช้งาน</a:t>
            </a:r>
            <a:b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แบตเตอรี AA ของโรงงานผลิตแต่ละแห่ง </a:t>
            </a:r>
            <a:endParaRPr b="0" i="0" sz="2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id="347" name="Google Shape;347;p35"/>
          <p:cNvPicPr preferRelativeResize="0"/>
          <p:nvPr/>
        </p:nvPicPr>
        <p:blipFill rotWithShape="1">
          <a:blip r:embed="rId3">
            <a:alphaModFix/>
          </a:blip>
          <a:srcRect b="0" l="10299" r="9884" t="0"/>
          <a:stretch/>
        </p:blipFill>
        <p:spPr>
          <a:xfrm>
            <a:off x="4339590" y="1315680"/>
            <a:ext cx="4613907" cy="32515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6"/>
          <p:cNvSpPr txBox="1"/>
          <p:nvPr/>
        </p:nvSpPr>
        <p:spPr>
          <a:xfrm>
            <a:off x="0" y="481229"/>
            <a:ext cx="908685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1950" lvl="0" marL="361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(b) จากการคำนวณค่าเฉลี่ยและส่วนเบี่ยงเบนมาตรฐานใน (a) โรงงานผลิตใด  </a:t>
            </a:r>
            <a:br>
              <a:rPr b="0" i="0" lang="th-TH" sz="2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มีความน่าเชื่อถือมากกว่ากันในมุมมองของอายุการใช้งานแบตเตอรี AA</a:t>
            </a:r>
            <a:endParaRPr b="0" i="0" sz="22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53" name="Google Shape;353;p36"/>
          <p:cNvSpPr txBox="1"/>
          <p:nvPr/>
        </p:nvSpPr>
        <p:spPr>
          <a:xfrm>
            <a:off x="329294" y="1567517"/>
            <a:ext cx="8542562" cy="26366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เมื่อทำการคำนวณส่วนเบี่ยงเบนมาตรฐานแล้วได้ผลลัพธ์ที่มีค่าน้อย จะแสดงถึงความสม่ำเสมอของอายุและความน่าเชื่อถือในมุมมองของอายุการใช้งานแบตเตอรี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และหากอายุการใช้งานของแบตเตอรีมีค่าเข้าใกล้ค่าเฉลี่ย จะสามารถถสร้าง</a:t>
            </a:r>
            <a:b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ความน่าเชื่อถือได้มากยิ่งขึ้น ซึ่งโรงงานผลิตทั้ง 2 แห่ง มีอายุการใช้งานเฉลี่ย 100.5 ชั่วโมง เท่ากัน แต่โรงงานผลิตแห่งที่ 1 มีส่วนเบี่ยงเบนมาตรฐานต่ำกว่าโรงงานผลิตแห่งที่ 2 </a:t>
            </a:r>
            <a:b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endParaRPr b="0" i="0" sz="12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ดังนั้นโรงงานผลิตแห่งที่ 1 จึงมีความน่าเชื่อถือมากกว่าโรงงานผลิตแห่งที่ 2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cxnSp>
        <p:nvCxnSpPr>
          <p:cNvPr id="354" name="Google Shape;354;p36"/>
          <p:cNvCxnSpPr/>
          <p:nvPr/>
        </p:nvCxnSpPr>
        <p:spPr>
          <a:xfrm>
            <a:off x="3001860" y="3217079"/>
            <a:ext cx="5382723" cy="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5" name="Google Shape;355;p36"/>
          <p:cNvCxnSpPr/>
          <p:nvPr/>
        </p:nvCxnSpPr>
        <p:spPr>
          <a:xfrm>
            <a:off x="4142463" y="2583385"/>
            <a:ext cx="2019798" cy="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6" name="Google Shape;356;p36"/>
          <p:cNvCxnSpPr/>
          <p:nvPr/>
        </p:nvCxnSpPr>
        <p:spPr>
          <a:xfrm>
            <a:off x="406318" y="2920790"/>
            <a:ext cx="2871574" cy="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7" name="Google Shape;357;p36"/>
          <p:cNvCxnSpPr/>
          <p:nvPr/>
        </p:nvCxnSpPr>
        <p:spPr>
          <a:xfrm>
            <a:off x="451938" y="3543811"/>
            <a:ext cx="2136279" cy="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8" name="Google Shape;358;p36"/>
          <p:cNvCxnSpPr/>
          <p:nvPr/>
        </p:nvCxnSpPr>
        <p:spPr>
          <a:xfrm>
            <a:off x="1090734" y="4109500"/>
            <a:ext cx="4961354" cy="0"/>
          </a:xfrm>
          <a:prstGeom prst="straightConnector1">
            <a:avLst/>
          </a:prstGeom>
          <a:noFill/>
          <a:ln cap="flat" cmpd="sng" w="28575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9" name="Google Shape;359;p36"/>
          <p:cNvSpPr/>
          <p:nvPr/>
        </p:nvSpPr>
        <p:spPr>
          <a:xfrm>
            <a:off x="190503" y="1379349"/>
            <a:ext cx="8820145" cy="3254644"/>
          </a:xfrm>
          <a:prstGeom prst="rect">
            <a:avLst/>
          </a:prstGeom>
          <a:noFill/>
          <a:ln cap="flat" cmpd="sng" w="127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37"/>
          <p:cNvSpPr txBox="1"/>
          <p:nvPr>
            <p:ph type="title"/>
          </p:nvPr>
        </p:nvSpPr>
        <p:spPr>
          <a:xfrm>
            <a:off x="5357584" y="2705937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32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สรุปบทเรียน </a:t>
            </a:r>
            <a:endParaRPr/>
          </a:p>
        </p:txBody>
      </p:sp>
      <p:sp>
        <p:nvSpPr>
          <p:cNvPr id="365" name="Google Shape;365;p37"/>
          <p:cNvSpPr txBox="1"/>
          <p:nvPr>
            <p:ph idx="2" type="title"/>
          </p:nvPr>
        </p:nvSpPr>
        <p:spPr>
          <a:xfrm>
            <a:off x="5342011" y="1608801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04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Performance assessment Vectors &amp; Illustrations for Free Download | Freepik" id="366" name="Google Shape;36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7057" y="403270"/>
            <a:ext cx="4068586" cy="4068586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37"/>
          <p:cNvSpPr txBox="1"/>
          <p:nvPr>
            <p:ph idx="1" type="subTitle"/>
          </p:nvPr>
        </p:nvSpPr>
        <p:spPr>
          <a:xfrm>
            <a:off x="3511350" y="3277173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th-TH" sz="1600"/>
              <a:t>                         </a:t>
            </a:r>
            <a:r>
              <a:rPr lang="th-TH" sz="16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การวัดผลและประเมินผล</a:t>
            </a:r>
            <a:endParaRPr sz="160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/>
          </a:p>
        </p:txBody>
      </p:sp>
      <p:pic>
        <p:nvPicPr>
          <p:cNvPr id="368" name="Google Shape;368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3" name="Google Shape;373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7456" y="-6335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38"/>
          <p:cNvSpPr txBox="1"/>
          <p:nvPr/>
        </p:nvSpPr>
        <p:spPr>
          <a:xfrm>
            <a:off x="0" y="571972"/>
            <a:ext cx="9144000" cy="424577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-1867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39"/>
          <p:cNvSpPr txBox="1"/>
          <p:nvPr>
            <p:ph type="title"/>
          </p:nvPr>
        </p:nvSpPr>
        <p:spPr>
          <a:xfrm>
            <a:off x="3853171" y="1309725"/>
            <a:ext cx="5197840" cy="244086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แนวคิดเรื่องการหาส่วนเบี่ยงเบนมาตรฐาน 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ช่วยสร้างความน่าเชื่อถือในการเปรียบเทียบ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อายุการใช้งานแบตเตอรี ระหว่าโรงงานผลิต 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2 แห่ง ด้วยความช่วยเหลือจากวิชาคณิตศาสตร์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และเครื่องคำนวณวิทยาศาสตร์ สามารถทำให้เราหาค่าเฉลี่ยและส่วนเบี่ยงเบนมาตรฐานได้อย่างง่ายดายและแม่นยำ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Math Images - Free Download on Freepik" id="380" name="Google Shape;38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14448"/>
            <a:ext cx="3698188" cy="1855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1" name="Google Shape;381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5975" y="4452975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40"/>
          <p:cNvSpPr txBox="1"/>
          <p:nvPr/>
        </p:nvSpPr>
        <p:spPr>
          <a:xfrm>
            <a:off x="-366059" y="1607334"/>
            <a:ext cx="9876117" cy="16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0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สำหรับคุณครู</a:t>
            </a:r>
            <a:endParaRPr b="1" i="0" sz="10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87" name="Google Shape;387;p40"/>
          <p:cNvSpPr txBox="1"/>
          <p:nvPr/>
        </p:nvSpPr>
        <p:spPr>
          <a:xfrm>
            <a:off x="1511849" y="3174649"/>
            <a:ext cx="61203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แนวทางการแก้ปัญหาที่เป็นไปได้ + Rubrics</a:t>
            </a:r>
            <a:endParaRPr/>
          </a:p>
        </p:txBody>
      </p:sp>
      <p:pic>
        <p:nvPicPr>
          <p:cNvPr id="388" name="Google Shape;38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41"/>
          <p:cNvSpPr txBox="1"/>
          <p:nvPr/>
        </p:nvSpPr>
        <p:spPr>
          <a:xfrm>
            <a:off x="471949" y="463480"/>
            <a:ext cx="8260572" cy="443031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-368" r="-441" t="-54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" name="Google Shape;399;p42"/>
          <p:cNvGraphicFramePr/>
          <p:nvPr/>
        </p:nvGraphicFramePr>
        <p:xfrm>
          <a:off x="437740" y="17641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{0AD13B9A-4DF9-4DA3-A4B3-64BEE486FAFE}</a:tableStyleId>
              </a:tblPr>
              <a:tblGrid>
                <a:gridCol w="2067125"/>
                <a:gridCol w="2067125"/>
                <a:gridCol w="2067125"/>
                <a:gridCol w="2067125"/>
              </a:tblGrid>
              <a:tr h="31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0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1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2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7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ความเข้าใจ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ไม่มีความเข้าใจ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มีความเข้าใจในพื้นฐาน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มีความเข้าใจที่ถูกต้อง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การประยุกต์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ไม่สามารถประยุกต์ใช้ได้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มีพื้นฐานของทักษะการแก้ปัญหา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มีทักษะในการแก้ไขปัญหา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การให้เหตุผล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ไม่สามารถให้เหตุผลได้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มีพื้นฐานของการให้เหตุผล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มีการให้เหตุผลที่ชัดเจน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และครอบคลุม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การคำนวณ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ไม่สามารถคำนวณได้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มีพื้นฐานทางด้านการคำนวณ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สามารถคำนวณได้อย่างถูกต้อง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00" name="Google Shape;400;p42"/>
          <p:cNvSpPr txBox="1"/>
          <p:nvPr/>
        </p:nvSpPr>
        <p:spPr>
          <a:xfrm>
            <a:off x="1284529" y="359353"/>
            <a:ext cx="7597890" cy="826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4800" u="sng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เกณฑ์การวัดและประเมินผล</a:t>
            </a:r>
            <a:endParaRPr b="1" i="0" sz="4800" u="sng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Grading Generic color lineal-color icon" id="401" name="Google Shape;40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895" y="456809"/>
            <a:ext cx="1093635" cy="112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7"/>
          <p:cNvSpPr txBox="1"/>
          <p:nvPr/>
        </p:nvSpPr>
        <p:spPr>
          <a:xfrm>
            <a:off x="-304800" y="2002711"/>
            <a:ext cx="5933709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th-TH" sz="65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แนะนำบทเรียน</a:t>
            </a:r>
            <a:endParaRPr b="1" i="0" sz="65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46" name="Google Shape;146;p17"/>
          <p:cNvSpPr txBox="1"/>
          <p:nvPr/>
        </p:nvSpPr>
        <p:spPr>
          <a:xfrm>
            <a:off x="1715093" y="3023830"/>
            <a:ext cx="3892045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</a:pPr>
            <a:r>
              <a:rPr b="0" i="0" lang="th-TH" sz="1600" u="none" cap="none" strike="noStrike">
                <a:solidFill>
                  <a:srgbClr val="4C3E2C"/>
                </a:solidFill>
                <a:latin typeface="Prompt"/>
                <a:ea typeface="Prompt"/>
                <a:cs typeface="Prompt"/>
                <a:sym typeface="Prompt"/>
              </a:rPr>
              <a:t>การเชื่อมโยงเข้าสู่บทเรียน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47" name="Google Shape;1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2825" y="853152"/>
            <a:ext cx="3317302" cy="331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8"/>
          <p:cNvSpPr txBox="1"/>
          <p:nvPr>
            <p:ph type="title"/>
          </p:nvPr>
        </p:nvSpPr>
        <p:spPr>
          <a:xfrm>
            <a:off x="1715652" y="461596"/>
            <a:ext cx="2344719" cy="7625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800">
                <a:latin typeface="Prompt"/>
                <a:ea typeface="Prompt"/>
                <a:cs typeface="Prompt"/>
                <a:sym typeface="Prompt"/>
              </a:rPr>
              <a:t>ขั้นนำ</a:t>
            </a:r>
            <a:endParaRPr sz="48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54" name="Google Shape;154;p18"/>
          <p:cNvSpPr txBox="1"/>
          <p:nvPr>
            <p:ph idx="2" type="title"/>
          </p:nvPr>
        </p:nvSpPr>
        <p:spPr>
          <a:xfrm>
            <a:off x="640500" y="245858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01</a:t>
            </a:r>
            <a:endParaRPr/>
          </a:p>
        </p:txBody>
      </p:sp>
      <p:pic>
        <p:nvPicPr>
          <p:cNvPr id="155" name="Google Shape;15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8"/>
          <p:cNvSpPr txBox="1"/>
          <p:nvPr/>
        </p:nvSpPr>
        <p:spPr>
          <a:xfrm>
            <a:off x="124691" y="1705149"/>
            <a:ext cx="6321894" cy="60077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Font typeface="Vidaloka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กิจกรรมเครื่องร่อนกระดาษ</a:t>
            </a:r>
            <a:endParaRPr b="1" i="0" sz="2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57" name="Google Shape;157;p18"/>
          <p:cNvSpPr txBox="1"/>
          <p:nvPr/>
        </p:nvSpPr>
        <p:spPr>
          <a:xfrm>
            <a:off x="122148" y="2305919"/>
            <a:ext cx="4452396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ประดิษฐ์เครื่องร่อนกระดาษ</a:t>
            </a:r>
            <a:endParaRPr b="0" i="0" sz="22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การร่อนเครื่องร่อนกระดาษ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บันทึกระยะเวลาที่เครื่องร่อนกระดาษ ตั้งแต่ปล่อยตัวจนถึงสัมผัสพื้นดิน</a:t>
            </a:r>
            <a:endParaRPr b="0" i="0" sz="22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58" name="Google Shape;158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0" y="1373707"/>
            <a:ext cx="4199962" cy="292774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8"/>
          <p:cNvSpPr/>
          <p:nvPr/>
        </p:nvSpPr>
        <p:spPr>
          <a:xfrm>
            <a:off x="5302054" y="954408"/>
            <a:ext cx="273985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2060"/>
                </a:solidFill>
                <a:latin typeface="Sarabun"/>
                <a:ea typeface="Sarabun"/>
                <a:cs typeface="Sarabun"/>
                <a:sym typeface="Sarabun"/>
              </a:rPr>
              <a:t>คลิปการพับเครื่องร่อนกระดาษ</a:t>
            </a:r>
            <a:endParaRPr b="1" i="0" sz="2400" u="none" cap="none" strike="noStrike">
              <a:solidFill>
                <a:srgbClr val="002060"/>
              </a:solidFill>
              <a:latin typeface="Sarabun"/>
              <a:ea typeface="Sarabun"/>
              <a:cs typeface="Sarabun"/>
              <a:sym typeface="Sarabu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1683490" y="486914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800">
                <a:latin typeface="Prompt"/>
                <a:ea typeface="Prompt"/>
                <a:cs typeface="Prompt"/>
                <a:sym typeface="Prompt"/>
              </a:rPr>
              <a:t>ขั้นนำ</a:t>
            </a:r>
            <a:endParaRPr sz="4800"/>
          </a:p>
        </p:txBody>
      </p:sp>
      <p:sp>
        <p:nvSpPr>
          <p:cNvPr id="165" name="Google Shape;165;p19"/>
          <p:cNvSpPr txBox="1"/>
          <p:nvPr>
            <p:ph idx="2" type="title"/>
          </p:nvPr>
        </p:nvSpPr>
        <p:spPr>
          <a:xfrm>
            <a:off x="640500" y="245858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01</a:t>
            </a:r>
            <a:endParaRPr/>
          </a:p>
        </p:txBody>
      </p:sp>
      <p:pic>
        <p:nvPicPr>
          <p:cNvPr id="166" name="Google Shape;16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9"/>
          <p:cNvSpPr txBox="1"/>
          <p:nvPr/>
        </p:nvSpPr>
        <p:spPr>
          <a:xfrm>
            <a:off x="0" y="1820407"/>
            <a:ext cx="9144000" cy="150268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3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จากกิจกรรมเครื่องร่อนกระดาษนี้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3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นักเรียนสามารถเก็บข้อมูลอะไรได้บ้าง</a:t>
            </a:r>
            <a:endParaRPr b="0" i="0" sz="3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 txBox="1"/>
          <p:nvPr>
            <p:ph idx="1" type="subTitle"/>
          </p:nvPr>
        </p:nvSpPr>
        <p:spPr>
          <a:xfrm>
            <a:off x="3416186" y="1834058"/>
            <a:ext cx="2435876" cy="8653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ระยะเวลาที่นานที่สุด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ในการร่อน</a:t>
            </a:r>
            <a:endParaRPr/>
          </a:p>
        </p:txBody>
      </p:sp>
      <p:sp>
        <p:nvSpPr>
          <p:cNvPr id="173" name="Google Shape;173;p20"/>
          <p:cNvSpPr txBox="1"/>
          <p:nvPr>
            <p:ph idx="3" type="subTitle"/>
          </p:nvPr>
        </p:nvSpPr>
        <p:spPr>
          <a:xfrm>
            <a:off x="646199" y="1832485"/>
            <a:ext cx="2533156" cy="877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ระยะเวลาทั้งหมด</a:t>
            </a:r>
            <a:endParaRPr b="1" sz="2000">
              <a:latin typeface="Prompt"/>
              <a:ea typeface="Prompt"/>
              <a:cs typeface="Prompt"/>
              <a:sym typeface="Prompt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ในการร่อน</a:t>
            </a:r>
            <a:endParaRPr b="1"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74" name="Google Shape;174;p20"/>
          <p:cNvSpPr txBox="1"/>
          <p:nvPr>
            <p:ph idx="5" type="subTitle"/>
          </p:nvPr>
        </p:nvSpPr>
        <p:spPr>
          <a:xfrm>
            <a:off x="6446513" y="1826840"/>
            <a:ext cx="2320756" cy="810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ระยะเวลาที่สั้นที่สุด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ในการร่อน</a:t>
            </a:r>
            <a:endParaRPr/>
          </a:p>
        </p:txBody>
      </p:sp>
      <p:sp>
        <p:nvSpPr>
          <p:cNvPr id="175" name="Google Shape;175;p20"/>
          <p:cNvSpPr txBox="1"/>
          <p:nvPr>
            <p:ph type="title"/>
          </p:nvPr>
        </p:nvSpPr>
        <p:spPr>
          <a:xfrm>
            <a:off x="-139005" y="638199"/>
            <a:ext cx="915997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2200">
                <a:latin typeface="Prompt"/>
                <a:ea typeface="Prompt"/>
                <a:cs typeface="Prompt"/>
                <a:sym typeface="Prompt"/>
              </a:rPr>
              <a:t>Checkpoint: </a:t>
            </a:r>
            <a:r>
              <a:rPr lang="th-TH" sz="2400">
                <a:latin typeface="Prompt"/>
                <a:ea typeface="Prompt"/>
                <a:cs typeface="Prompt"/>
                <a:sym typeface="Prompt"/>
              </a:rPr>
              <a:t>นักเรียนสามารถเก็บข้อมูลอะไรได้บ้าง</a:t>
            </a:r>
            <a:br>
              <a:rPr lang="th-TH" sz="2400">
                <a:latin typeface="Prompt"/>
                <a:ea typeface="Prompt"/>
                <a:cs typeface="Prompt"/>
                <a:sym typeface="Prompt"/>
              </a:rPr>
            </a:br>
            <a:endParaRPr sz="2200"/>
          </a:p>
        </p:txBody>
      </p:sp>
      <p:sp>
        <p:nvSpPr>
          <p:cNvPr id="176" name="Google Shape;176;p20"/>
          <p:cNvSpPr txBox="1"/>
          <p:nvPr>
            <p:ph idx="7" type="subTitle"/>
          </p:nvPr>
        </p:nvSpPr>
        <p:spPr>
          <a:xfrm>
            <a:off x="3045082" y="3583265"/>
            <a:ext cx="3053835" cy="724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ค่าเฉลี่ย</a:t>
            </a:r>
            <a:endParaRPr b="1" sz="2000">
              <a:latin typeface="Prompt"/>
              <a:ea typeface="Prompt"/>
              <a:cs typeface="Prompt"/>
              <a:sym typeface="Prompt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ของเวลาในการร่อน</a:t>
            </a:r>
            <a:endParaRPr/>
          </a:p>
        </p:txBody>
      </p:sp>
      <p:sp>
        <p:nvSpPr>
          <p:cNvPr id="177" name="Google Shape;177;p20"/>
          <p:cNvSpPr txBox="1"/>
          <p:nvPr>
            <p:ph idx="9" type="subTitle"/>
          </p:nvPr>
        </p:nvSpPr>
        <p:spPr>
          <a:xfrm>
            <a:off x="336030" y="3570960"/>
            <a:ext cx="2867208" cy="724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ระยะเวลาส่วนใหญ่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ในการร่อน</a:t>
            </a:r>
            <a:endParaRPr/>
          </a:p>
        </p:txBody>
      </p:sp>
      <p:sp>
        <p:nvSpPr>
          <p:cNvPr id="178" name="Google Shape;178;p20"/>
          <p:cNvSpPr txBox="1"/>
          <p:nvPr>
            <p:ph idx="14" type="subTitle"/>
          </p:nvPr>
        </p:nvSpPr>
        <p:spPr>
          <a:xfrm>
            <a:off x="6037237" y="3571405"/>
            <a:ext cx="3184233" cy="723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ส่วนเบี่ยงเบนมาตรฐาน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ของเวลาในการร่อน</a:t>
            </a:r>
            <a:endParaRPr/>
          </a:p>
        </p:txBody>
      </p:sp>
      <p:grpSp>
        <p:nvGrpSpPr>
          <p:cNvPr id="179" name="Google Shape;179;p20"/>
          <p:cNvGrpSpPr/>
          <p:nvPr/>
        </p:nvGrpSpPr>
        <p:grpSpPr>
          <a:xfrm>
            <a:off x="4288161" y="2927584"/>
            <a:ext cx="567675" cy="576342"/>
            <a:chOff x="-59400775" y="4084200"/>
            <a:chExt cx="311125" cy="315875"/>
          </a:xfrm>
        </p:grpSpPr>
        <p:sp>
          <p:nvSpPr>
            <p:cNvPr id="180" name="Google Shape;180;p20"/>
            <p:cNvSpPr/>
            <p:nvPr/>
          </p:nvSpPr>
          <p:spPr>
            <a:xfrm>
              <a:off x="-5940077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-59400000" y="4084200"/>
              <a:ext cx="89825" cy="212700"/>
            </a:xfrm>
            <a:custGeom>
              <a:rect b="b" l="l" r="r" t="t"/>
              <a:pathLst>
                <a:path extrusionOk="0" h="8508" w="3593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-59290500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3" name="Google Shape;183;p20"/>
            <p:cNvSpPr/>
            <p:nvPr/>
          </p:nvSpPr>
          <p:spPr>
            <a:xfrm>
              <a:off x="-5929050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4" name="Google Shape;184;p20"/>
            <p:cNvSpPr/>
            <p:nvPr/>
          </p:nvSpPr>
          <p:spPr>
            <a:xfrm>
              <a:off x="-5918102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-5917945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6" name="Google Shape;186;p20"/>
          <p:cNvGrpSpPr/>
          <p:nvPr/>
        </p:nvGrpSpPr>
        <p:grpSpPr>
          <a:xfrm>
            <a:off x="7350225" y="1210899"/>
            <a:ext cx="513332" cy="603681"/>
            <a:chOff x="-60232500" y="4101525"/>
            <a:chExt cx="268600" cy="315875"/>
          </a:xfrm>
        </p:grpSpPr>
        <p:sp>
          <p:nvSpPr>
            <p:cNvPr id="187" name="Google Shape;187;p20"/>
            <p:cNvSpPr/>
            <p:nvPr/>
          </p:nvSpPr>
          <p:spPr>
            <a:xfrm>
              <a:off x="-60222275" y="4273225"/>
              <a:ext cx="63025" cy="144175"/>
            </a:xfrm>
            <a:custGeom>
              <a:rect b="b" l="l" r="r" t="t"/>
              <a:pathLst>
                <a:path extrusionOk="0" h="5767" w="2521">
                  <a:moveTo>
                    <a:pt x="1261" y="1"/>
                  </a:moveTo>
                  <a:cubicBezTo>
                    <a:pt x="1072" y="1"/>
                    <a:pt x="851" y="190"/>
                    <a:pt x="851" y="379"/>
                  </a:cubicBezTo>
                  <a:lnTo>
                    <a:pt x="851" y="662"/>
                  </a:lnTo>
                  <a:cubicBezTo>
                    <a:pt x="379" y="820"/>
                    <a:pt x="1" y="1293"/>
                    <a:pt x="1" y="1828"/>
                  </a:cubicBezTo>
                  <a:cubicBezTo>
                    <a:pt x="1" y="2521"/>
                    <a:pt x="568" y="2899"/>
                    <a:pt x="1009" y="3214"/>
                  </a:cubicBezTo>
                  <a:cubicBezTo>
                    <a:pt x="1324" y="3466"/>
                    <a:pt x="1671" y="3687"/>
                    <a:pt x="1671" y="3939"/>
                  </a:cubicBezTo>
                  <a:cubicBezTo>
                    <a:pt x="1671" y="4160"/>
                    <a:pt x="1482" y="4349"/>
                    <a:pt x="1261" y="4349"/>
                  </a:cubicBezTo>
                  <a:cubicBezTo>
                    <a:pt x="1072" y="4349"/>
                    <a:pt x="851" y="4160"/>
                    <a:pt x="851" y="3939"/>
                  </a:cubicBezTo>
                  <a:cubicBezTo>
                    <a:pt x="851" y="3687"/>
                    <a:pt x="631" y="3529"/>
                    <a:pt x="442" y="3529"/>
                  </a:cubicBezTo>
                  <a:cubicBezTo>
                    <a:pt x="253" y="3529"/>
                    <a:pt x="64" y="3718"/>
                    <a:pt x="64" y="3939"/>
                  </a:cubicBezTo>
                  <a:cubicBezTo>
                    <a:pt x="64" y="4475"/>
                    <a:pt x="410" y="4916"/>
                    <a:pt x="883" y="5105"/>
                  </a:cubicBezTo>
                  <a:lnTo>
                    <a:pt x="883" y="5388"/>
                  </a:lnTo>
                  <a:cubicBezTo>
                    <a:pt x="883" y="5609"/>
                    <a:pt x="1072" y="5766"/>
                    <a:pt x="1324" y="5766"/>
                  </a:cubicBezTo>
                  <a:cubicBezTo>
                    <a:pt x="1545" y="5766"/>
                    <a:pt x="1702" y="5577"/>
                    <a:pt x="1702" y="5388"/>
                  </a:cubicBezTo>
                  <a:lnTo>
                    <a:pt x="1702" y="5105"/>
                  </a:lnTo>
                  <a:cubicBezTo>
                    <a:pt x="2175" y="4947"/>
                    <a:pt x="2521" y="4475"/>
                    <a:pt x="2521" y="3939"/>
                  </a:cubicBezTo>
                  <a:cubicBezTo>
                    <a:pt x="2521" y="3246"/>
                    <a:pt x="1986" y="2868"/>
                    <a:pt x="1545" y="2553"/>
                  </a:cubicBezTo>
                  <a:cubicBezTo>
                    <a:pt x="1229" y="2301"/>
                    <a:pt x="883" y="2080"/>
                    <a:pt x="883" y="1828"/>
                  </a:cubicBezTo>
                  <a:cubicBezTo>
                    <a:pt x="883" y="1608"/>
                    <a:pt x="1072" y="1450"/>
                    <a:pt x="1261" y="1450"/>
                  </a:cubicBezTo>
                  <a:cubicBezTo>
                    <a:pt x="1513" y="1450"/>
                    <a:pt x="1671" y="1639"/>
                    <a:pt x="1671" y="1828"/>
                  </a:cubicBezTo>
                  <a:cubicBezTo>
                    <a:pt x="1671" y="2080"/>
                    <a:pt x="1860" y="2269"/>
                    <a:pt x="2112" y="2269"/>
                  </a:cubicBezTo>
                  <a:cubicBezTo>
                    <a:pt x="2332" y="2269"/>
                    <a:pt x="2490" y="2080"/>
                    <a:pt x="2490" y="1828"/>
                  </a:cubicBezTo>
                  <a:cubicBezTo>
                    <a:pt x="2490" y="1293"/>
                    <a:pt x="2143" y="852"/>
                    <a:pt x="1671" y="662"/>
                  </a:cubicBezTo>
                  <a:lnTo>
                    <a:pt x="1671" y="379"/>
                  </a:lnTo>
                  <a:cubicBezTo>
                    <a:pt x="1671" y="158"/>
                    <a:pt x="1482" y="1"/>
                    <a:pt x="12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0"/>
            <p:cNvSpPr/>
            <p:nvPr/>
          </p:nvSpPr>
          <p:spPr>
            <a:xfrm>
              <a:off x="-60232500" y="4101525"/>
              <a:ext cx="268600" cy="315875"/>
            </a:xfrm>
            <a:custGeom>
              <a:rect b="b" l="l" r="r" t="t"/>
              <a:pathLst>
                <a:path extrusionOk="0" h="12635" w="10744">
                  <a:moveTo>
                    <a:pt x="5356" y="1"/>
                  </a:moveTo>
                  <a:cubicBezTo>
                    <a:pt x="5104" y="1"/>
                    <a:pt x="4946" y="190"/>
                    <a:pt x="4946" y="410"/>
                  </a:cubicBezTo>
                  <a:lnTo>
                    <a:pt x="4946" y="820"/>
                  </a:lnTo>
                  <a:cubicBezTo>
                    <a:pt x="2206" y="1041"/>
                    <a:pt x="0" y="3340"/>
                    <a:pt x="0" y="6176"/>
                  </a:cubicBezTo>
                  <a:lnTo>
                    <a:pt x="0" y="6585"/>
                  </a:lnTo>
                  <a:lnTo>
                    <a:pt x="32" y="6585"/>
                  </a:lnTo>
                  <a:cubicBezTo>
                    <a:pt x="32" y="6806"/>
                    <a:pt x="221" y="6963"/>
                    <a:pt x="473" y="6963"/>
                  </a:cubicBezTo>
                  <a:cubicBezTo>
                    <a:pt x="693" y="6963"/>
                    <a:pt x="851" y="6774"/>
                    <a:pt x="851" y="6585"/>
                  </a:cubicBezTo>
                  <a:cubicBezTo>
                    <a:pt x="851" y="6113"/>
                    <a:pt x="1197" y="5766"/>
                    <a:pt x="1701" y="5766"/>
                  </a:cubicBezTo>
                  <a:cubicBezTo>
                    <a:pt x="2174" y="5766"/>
                    <a:pt x="2521" y="6113"/>
                    <a:pt x="2521" y="6585"/>
                  </a:cubicBezTo>
                  <a:cubicBezTo>
                    <a:pt x="2521" y="6806"/>
                    <a:pt x="2710" y="6963"/>
                    <a:pt x="2899" y="6963"/>
                  </a:cubicBezTo>
                  <a:cubicBezTo>
                    <a:pt x="3119" y="6963"/>
                    <a:pt x="3308" y="6774"/>
                    <a:pt x="3308" y="6585"/>
                  </a:cubicBezTo>
                  <a:cubicBezTo>
                    <a:pt x="3308" y="6113"/>
                    <a:pt x="3655" y="5766"/>
                    <a:pt x="4127" y="5766"/>
                  </a:cubicBezTo>
                  <a:cubicBezTo>
                    <a:pt x="4600" y="5766"/>
                    <a:pt x="4946" y="6113"/>
                    <a:pt x="4946" y="6585"/>
                  </a:cubicBezTo>
                  <a:lnTo>
                    <a:pt x="4946" y="11437"/>
                  </a:lnTo>
                  <a:cubicBezTo>
                    <a:pt x="4946" y="12099"/>
                    <a:pt x="5514" y="12634"/>
                    <a:pt x="6175" y="12634"/>
                  </a:cubicBezTo>
                  <a:cubicBezTo>
                    <a:pt x="6837" y="12634"/>
                    <a:pt x="7404" y="12099"/>
                    <a:pt x="7404" y="11437"/>
                  </a:cubicBezTo>
                  <a:lnTo>
                    <a:pt x="7404" y="10586"/>
                  </a:lnTo>
                  <a:cubicBezTo>
                    <a:pt x="7404" y="10366"/>
                    <a:pt x="7215" y="10208"/>
                    <a:pt x="6994" y="10208"/>
                  </a:cubicBezTo>
                  <a:cubicBezTo>
                    <a:pt x="6805" y="10208"/>
                    <a:pt x="6616" y="10397"/>
                    <a:pt x="6616" y="10586"/>
                  </a:cubicBezTo>
                  <a:lnTo>
                    <a:pt x="6616" y="11437"/>
                  </a:lnTo>
                  <a:cubicBezTo>
                    <a:pt x="6616" y="11658"/>
                    <a:pt x="6427" y="11815"/>
                    <a:pt x="6175" y="11815"/>
                  </a:cubicBezTo>
                  <a:cubicBezTo>
                    <a:pt x="5955" y="11815"/>
                    <a:pt x="5797" y="11626"/>
                    <a:pt x="5797" y="11437"/>
                  </a:cubicBezTo>
                  <a:lnTo>
                    <a:pt x="5797" y="6585"/>
                  </a:lnTo>
                  <a:cubicBezTo>
                    <a:pt x="5797" y="6113"/>
                    <a:pt x="6144" y="5766"/>
                    <a:pt x="6616" y="5766"/>
                  </a:cubicBezTo>
                  <a:cubicBezTo>
                    <a:pt x="7089" y="5766"/>
                    <a:pt x="7435" y="6113"/>
                    <a:pt x="7435" y="6585"/>
                  </a:cubicBezTo>
                  <a:cubicBezTo>
                    <a:pt x="7435" y="6806"/>
                    <a:pt x="7624" y="6963"/>
                    <a:pt x="7876" y="6963"/>
                  </a:cubicBezTo>
                  <a:cubicBezTo>
                    <a:pt x="8097" y="6963"/>
                    <a:pt x="8255" y="6774"/>
                    <a:pt x="8255" y="6585"/>
                  </a:cubicBezTo>
                  <a:cubicBezTo>
                    <a:pt x="8255" y="6113"/>
                    <a:pt x="8633" y="5766"/>
                    <a:pt x="9105" y="5766"/>
                  </a:cubicBezTo>
                  <a:cubicBezTo>
                    <a:pt x="9578" y="5766"/>
                    <a:pt x="9924" y="6113"/>
                    <a:pt x="9924" y="6585"/>
                  </a:cubicBezTo>
                  <a:cubicBezTo>
                    <a:pt x="9924" y="6806"/>
                    <a:pt x="10113" y="6963"/>
                    <a:pt x="10302" y="6963"/>
                  </a:cubicBezTo>
                  <a:cubicBezTo>
                    <a:pt x="10523" y="6963"/>
                    <a:pt x="10743" y="6774"/>
                    <a:pt x="10743" y="6585"/>
                  </a:cubicBezTo>
                  <a:lnTo>
                    <a:pt x="10743" y="6176"/>
                  </a:lnTo>
                  <a:cubicBezTo>
                    <a:pt x="10743" y="3340"/>
                    <a:pt x="8538" y="1041"/>
                    <a:pt x="5797" y="820"/>
                  </a:cubicBezTo>
                  <a:lnTo>
                    <a:pt x="5797" y="410"/>
                  </a:lnTo>
                  <a:cubicBezTo>
                    <a:pt x="5797" y="158"/>
                    <a:pt x="5577" y="1"/>
                    <a:pt x="53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9" name="Google Shape;189;p20"/>
          <p:cNvSpPr/>
          <p:nvPr/>
        </p:nvSpPr>
        <p:spPr>
          <a:xfrm>
            <a:off x="4346173" y="1297018"/>
            <a:ext cx="608172" cy="474202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heckpoint Generic Outline Color icon" id="190" name="Google Shape;19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17" y="335147"/>
            <a:ext cx="1076009" cy="10760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1" name="Google Shape;191;p20"/>
          <p:cNvGrpSpPr/>
          <p:nvPr/>
        </p:nvGrpSpPr>
        <p:grpSpPr>
          <a:xfrm>
            <a:off x="1483299" y="1198448"/>
            <a:ext cx="585708" cy="582551"/>
            <a:chOff x="-35482200" y="3561225"/>
            <a:chExt cx="292225" cy="290650"/>
          </a:xfrm>
        </p:grpSpPr>
        <p:sp>
          <p:nvSpPr>
            <p:cNvPr id="192" name="Google Shape;192;p20"/>
            <p:cNvSpPr/>
            <p:nvPr/>
          </p:nvSpPr>
          <p:spPr>
            <a:xfrm>
              <a:off x="-35482200" y="3749475"/>
              <a:ext cx="292225" cy="102400"/>
            </a:xfrm>
            <a:custGeom>
              <a:rect b="b" l="l" r="r" t="t"/>
              <a:pathLst>
                <a:path extrusionOk="0" h="4096" w="11689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0"/>
            <p:cNvSpPr/>
            <p:nvPr/>
          </p:nvSpPr>
          <p:spPr>
            <a:xfrm>
              <a:off x="-35371150" y="3561225"/>
              <a:ext cx="68550" cy="68550"/>
            </a:xfrm>
            <a:custGeom>
              <a:rect b="b" l="l" r="r" t="t"/>
              <a:pathLst>
                <a:path extrusionOk="0" h="2742" w="2742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0"/>
            <p:cNvSpPr/>
            <p:nvPr/>
          </p:nvSpPr>
          <p:spPr>
            <a:xfrm>
              <a:off x="-35405025" y="3647075"/>
              <a:ext cx="136275" cy="119750"/>
            </a:xfrm>
            <a:custGeom>
              <a:rect b="b" l="l" r="r" t="t"/>
              <a:pathLst>
                <a:path extrusionOk="0" h="4790" w="5451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5" name="Google Shape;195;p20"/>
          <p:cNvGrpSpPr/>
          <p:nvPr/>
        </p:nvGrpSpPr>
        <p:grpSpPr>
          <a:xfrm>
            <a:off x="1550418" y="2927584"/>
            <a:ext cx="585708" cy="588463"/>
            <a:chOff x="-34405525" y="3558075"/>
            <a:chExt cx="292225" cy="293600"/>
          </a:xfrm>
        </p:grpSpPr>
        <p:sp>
          <p:nvSpPr>
            <p:cNvPr id="196" name="Google Shape;196;p20"/>
            <p:cNvSpPr/>
            <p:nvPr/>
          </p:nvSpPr>
          <p:spPr>
            <a:xfrm>
              <a:off x="-34303150" y="3663825"/>
              <a:ext cx="189850" cy="187850"/>
            </a:xfrm>
            <a:custGeom>
              <a:rect b="b" l="l" r="r" t="t"/>
              <a:pathLst>
                <a:path extrusionOk="0" h="7514" w="7594">
                  <a:moveTo>
                    <a:pt x="5487" y="0"/>
                  </a:moveTo>
                  <a:cubicBezTo>
                    <a:pt x="5380" y="0"/>
                    <a:pt x="5278" y="8"/>
                    <a:pt x="5168" y="24"/>
                  </a:cubicBezTo>
                  <a:cubicBezTo>
                    <a:pt x="4349" y="181"/>
                    <a:pt x="3656" y="843"/>
                    <a:pt x="3561" y="1630"/>
                  </a:cubicBezTo>
                  <a:cubicBezTo>
                    <a:pt x="3467" y="2198"/>
                    <a:pt x="3561" y="2513"/>
                    <a:pt x="3719" y="2891"/>
                  </a:cubicBezTo>
                  <a:lnTo>
                    <a:pt x="285" y="6325"/>
                  </a:lnTo>
                  <a:cubicBezTo>
                    <a:pt x="1" y="6608"/>
                    <a:pt x="1" y="7049"/>
                    <a:pt x="285" y="7301"/>
                  </a:cubicBezTo>
                  <a:cubicBezTo>
                    <a:pt x="426" y="7443"/>
                    <a:pt x="600" y="7514"/>
                    <a:pt x="773" y="7514"/>
                  </a:cubicBezTo>
                  <a:cubicBezTo>
                    <a:pt x="946" y="7514"/>
                    <a:pt x="1119" y="7443"/>
                    <a:pt x="1261" y="7301"/>
                  </a:cubicBezTo>
                  <a:lnTo>
                    <a:pt x="4695" y="3899"/>
                  </a:lnTo>
                  <a:cubicBezTo>
                    <a:pt x="5022" y="4016"/>
                    <a:pt x="5280" y="4080"/>
                    <a:pt x="5597" y="4080"/>
                  </a:cubicBezTo>
                  <a:cubicBezTo>
                    <a:pt x="5708" y="4080"/>
                    <a:pt x="5825" y="4073"/>
                    <a:pt x="5955" y="4056"/>
                  </a:cubicBezTo>
                  <a:cubicBezTo>
                    <a:pt x="6775" y="3899"/>
                    <a:pt x="7436" y="3206"/>
                    <a:pt x="7562" y="2418"/>
                  </a:cubicBezTo>
                  <a:cubicBezTo>
                    <a:pt x="7594" y="2198"/>
                    <a:pt x="7594" y="1945"/>
                    <a:pt x="7562" y="1756"/>
                  </a:cubicBezTo>
                  <a:cubicBezTo>
                    <a:pt x="7562" y="1630"/>
                    <a:pt x="7436" y="1504"/>
                    <a:pt x="7310" y="1473"/>
                  </a:cubicBezTo>
                  <a:cubicBezTo>
                    <a:pt x="7287" y="1465"/>
                    <a:pt x="7259" y="1461"/>
                    <a:pt x="7229" y="1461"/>
                  </a:cubicBezTo>
                  <a:cubicBezTo>
                    <a:pt x="7141" y="1461"/>
                    <a:pt x="7034" y="1497"/>
                    <a:pt x="6964" y="1567"/>
                  </a:cubicBezTo>
                  <a:lnTo>
                    <a:pt x="6491" y="2040"/>
                  </a:lnTo>
                  <a:cubicBezTo>
                    <a:pt x="6365" y="2166"/>
                    <a:pt x="6192" y="2229"/>
                    <a:pt x="6014" y="2229"/>
                  </a:cubicBezTo>
                  <a:cubicBezTo>
                    <a:pt x="5837" y="2229"/>
                    <a:pt x="5656" y="2166"/>
                    <a:pt x="5514" y="2040"/>
                  </a:cubicBezTo>
                  <a:cubicBezTo>
                    <a:pt x="5231" y="1756"/>
                    <a:pt x="5231" y="1315"/>
                    <a:pt x="5514" y="1032"/>
                  </a:cubicBezTo>
                  <a:lnTo>
                    <a:pt x="6018" y="622"/>
                  </a:lnTo>
                  <a:cubicBezTo>
                    <a:pt x="6113" y="528"/>
                    <a:pt x="6144" y="370"/>
                    <a:pt x="6113" y="276"/>
                  </a:cubicBezTo>
                  <a:cubicBezTo>
                    <a:pt x="6050" y="150"/>
                    <a:pt x="5955" y="55"/>
                    <a:pt x="5829" y="24"/>
                  </a:cubicBezTo>
                  <a:cubicBezTo>
                    <a:pt x="5703" y="8"/>
                    <a:pt x="5593" y="0"/>
                    <a:pt x="5487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20"/>
            <p:cNvSpPr/>
            <p:nvPr/>
          </p:nvSpPr>
          <p:spPr>
            <a:xfrm>
              <a:off x="-34250375" y="3565950"/>
              <a:ext cx="46500" cy="46500"/>
            </a:xfrm>
            <a:custGeom>
              <a:rect b="b" l="l" r="r" t="t"/>
              <a:pathLst>
                <a:path extrusionOk="0" h="1860" w="1860">
                  <a:moveTo>
                    <a:pt x="1" y="1"/>
                  </a:moveTo>
                  <a:lnTo>
                    <a:pt x="1" y="1859"/>
                  </a:lnTo>
                  <a:lnTo>
                    <a:pt x="1860" y="18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0"/>
            <p:cNvSpPr/>
            <p:nvPr/>
          </p:nvSpPr>
          <p:spPr>
            <a:xfrm>
              <a:off x="-34405525" y="3558075"/>
              <a:ext cx="206375" cy="276475"/>
            </a:xfrm>
            <a:custGeom>
              <a:rect b="b" l="l" r="r" t="t"/>
              <a:pathLst>
                <a:path extrusionOk="0" h="11059" w="8255">
                  <a:moveTo>
                    <a:pt x="3812" y="1450"/>
                  </a:moveTo>
                  <a:cubicBezTo>
                    <a:pt x="4001" y="1450"/>
                    <a:pt x="4159" y="1607"/>
                    <a:pt x="4159" y="1796"/>
                  </a:cubicBezTo>
                  <a:cubicBezTo>
                    <a:pt x="4159" y="2017"/>
                    <a:pt x="4001" y="2174"/>
                    <a:pt x="3812" y="2174"/>
                  </a:cubicBezTo>
                  <a:cubicBezTo>
                    <a:pt x="3623" y="2174"/>
                    <a:pt x="3466" y="2017"/>
                    <a:pt x="3466" y="1796"/>
                  </a:cubicBezTo>
                  <a:cubicBezTo>
                    <a:pt x="3466" y="1607"/>
                    <a:pt x="3623" y="1450"/>
                    <a:pt x="3812" y="1450"/>
                  </a:cubicBezTo>
                  <a:close/>
                  <a:moveTo>
                    <a:pt x="3812" y="2836"/>
                  </a:moveTo>
                  <a:cubicBezTo>
                    <a:pt x="4001" y="2836"/>
                    <a:pt x="4159" y="2993"/>
                    <a:pt x="4159" y="3183"/>
                  </a:cubicBezTo>
                  <a:lnTo>
                    <a:pt x="4159" y="5293"/>
                  </a:lnTo>
                  <a:cubicBezTo>
                    <a:pt x="4159" y="5482"/>
                    <a:pt x="4001" y="5640"/>
                    <a:pt x="3812" y="5640"/>
                  </a:cubicBezTo>
                  <a:cubicBezTo>
                    <a:pt x="3623" y="5640"/>
                    <a:pt x="3466" y="5482"/>
                    <a:pt x="3466" y="5293"/>
                  </a:cubicBezTo>
                  <a:lnTo>
                    <a:pt x="3466" y="3183"/>
                  </a:lnTo>
                  <a:cubicBezTo>
                    <a:pt x="3466" y="2993"/>
                    <a:pt x="3623" y="2836"/>
                    <a:pt x="3812" y="2836"/>
                  </a:cubicBezTo>
                  <a:close/>
                  <a:moveTo>
                    <a:pt x="5860" y="6301"/>
                  </a:moveTo>
                  <a:cubicBezTo>
                    <a:pt x="6049" y="6301"/>
                    <a:pt x="6207" y="6459"/>
                    <a:pt x="6207" y="6648"/>
                  </a:cubicBezTo>
                  <a:cubicBezTo>
                    <a:pt x="6207" y="6837"/>
                    <a:pt x="6049" y="6995"/>
                    <a:pt x="5860" y="6995"/>
                  </a:cubicBezTo>
                  <a:lnTo>
                    <a:pt x="1733" y="6995"/>
                  </a:lnTo>
                  <a:cubicBezTo>
                    <a:pt x="1544" y="6995"/>
                    <a:pt x="1387" y="6837"/>
                    <a:pt x="1387" y="6648"/>
                  </a:cubicBezTo>
                  <a:cubicBezTo>
                    <a:pt x="1387" y="6459"/>
                    <a:pt x="1544" y="6301"/>
                    <a:pt x="1733" y="6301"/>
                  </a:cubicBezTo>
                  <a:close/>
                  <a:moveTo>
                    <a:pt x="4537" y="7688"/>
                  </a:moveTo>
                  <a:cubicBezTo>
                    <a:pt x="4726" y="7688"/>
                    <a:pt x="4884" y="7845"/>
                    <a:pt x="4884" y="8034"/>
                  </a:cubicBezTo>
                  <a:cubicBezTo>
                    <a:pt x="4884" y="8223"/>
                    <a:pt x="4726" y="8381"/>
                    <a:pt x="4537" y="8381"/>
                  </a:cubicBezTo>
                  <a:lnTo>
                    <a:pt x="1733" y="8381"/>
                  </a:lnTo>
                  <a:cubicBezTo>
                    <a:pt x="1544" y="8381"/>
                    <a:pt x="1387" y="8223"/>
                    <a:pt x="1387" y="8034"/>
                  </a:cubicBezTo>
                  <a:cubicBezTo>
                    <a:pt x="1387" y="7845"/>
                    <a:pt x="1544" y="7688"/>
                    <a:pt x="1733" y="7688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681"/>
                  </a:lnTo>
                  <a:cubicBezTo>
                    <a:pt x="0" y="10964"/>
                    <a:pt x="158" y="11059"/>
                    <a:pt x="347" y="11059"/>
                  </a:cubicBezTo>
                  <a:lnTo>
                    <a:pt x="3466" y="11059"/>
                  </a:lnTo>
                  <a:cubicBezTo>
                    <a:pt x="3466" y="10712"/>
                    <a:pt x="3592" y="10366"/>
                    <a:pt x="3844" y="10082"/>
                  </a:cubicBezTo>
                  <a:lnTo>
                    <a:pt x="4254" y="9704"/>
                  </a:lnTo>
                  <a:lnTo>
                    <a:pt x="1702" y="9704"/>
                  </a:lnTo>
                  <a:cubicBezTo>
                    <a:pt x="1481" y="9704"/>
                    <a:pt x="1324" y="9546"/>
                    <a:pt x="1324" y="9326"/>
                  </a:cubicBezTo>
                  <a:cubicBezTo>
                    <a:pt x="1324" y="9137"/>
                    <a:pt x="1481" y="8979"/>
                    <a:pt x="1702" y="8979"/>
                  </a:cubicBezTo>
                  <a:lnTo>
                    <a:pt x="4915" y="8979"/>
                  </a:lnTo>
                  <a:lnTo>
                    <a:pt x="6963" y="6932"/>
                  </a:lnTo>
                  <a:cubicBezTo>
                    <a:pt x="6900" y="6585"/>
                    <a:pt x="6805" y="6238"/>
                    <a:pt x="6931" y="5703"/>
                  </a:cubicBezTo>
                  <a:cubicBezTo>
                    <a:pt x="7089" y="4915"/>
                    <a:pt x="7562" y="4254"/>
                    <a:pt x="8255" y="3876"/>
                  </a:cubicBezTo>
                  <a:lnTo>
                    <a:pt x="8255" y="2773"/>
                  </a:lnTo>
                  <a:lnTo>
                    <a:pt x="5860" y="2773"/>
                  </a:lnTo>
                  <a:cubicBezTo>
                    <a:pt x="5671" y="2773"/>
                    <a:pt x="5514" y="2615"/>
                    <a:pt x="5514" y="2395"/>
                  </a:cubicBezTo>
                  <a:lnTo>
                    <a:pt x="5514" y="1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9" name="Google Shape;199;p20"/>
          <p:cNvGrpSpPr/>
          <p:nvPr/>
        </p:nvGrpSpPr>
        <p:grpSpPr>
          <a:xfrm>
            <a:off x="7187892" y="2921218"/>
            <a:ext cx="604647" cy="589416"/>
            <a:chOff x="-31817400" y="3910025"/>
            <a:chExt cx="301675" cy="294075"/>
          </a:xfrm>
        </p:grpSpPr>
        <p:sp>
          <p:nvSpPr>
            <p:cNvPr id="200" name="Google Shape;200;p20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20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20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03" name="Google Shape;20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44479" y="4453276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1"/>
          <p:cNvSpPr txBox="1"/>
          <p:nvPr>
            <p:ph type="title"/>
          </p:nvPr>
        </p:nvSpPr>
        <p:spPr>
          <a:xfrm>
            <a:off x="198570" y="145387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4800"/>
              <a:t>F O C U S</a:t>
            </a:r>
            <a:endParaRPr/>
          </a:p>
        </p:txBody>
      </p:sp>
      <p:sp>
        <p:nvSpPr>
          <p:cNvPr id="209" name="Google Shape;209;p21"/>
          <p:cNvSpPr txBox="1"/>
          <p:nvPr/>
        </p:nvSpPr>
        <p:spPr>
          <a:xfrm>
            <a:off x="848216" y="2811630"/>
            <a:ext cx="3146813" cy="7785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1" i="0" lang="th-TH" sz="28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ค่าเฉลี่ย</a:t>
            </a:r>
            <a:endParaRPr b="1" i="0" sz="28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1" i="0" lang="th-TH" sz="28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ของเวลาในการร่อน</a:t>
            </a:r>
            <a:endParaRPr/>
          </a:p>
        </p:txBody>
      </p:sp>
      <p:sp>
        <p:nvSpPr>
          <p:cNvPr id="210" name="Google Shape;210;p21"/>
          <p:cNvSpPr txBox="1"/>
          <p:nvPr/>
        </p:nvSpPr>
        <p:spPr>
          <a:xfrm>
            <a:off x="4208828" y="2811631"/>
            <a:ext cx="4717942" cy="9268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ส่วนเบี่ยงเบนมาตรฐาน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ของเวลาในการร่อน</a:t>
            </a:r>
            <a:endParaRPr/>
          </a:p>
        </p:txBody>
      </p:sp>
      <p:grpSp>
        <p:nvGrpSpPr>
          <p:cNvPr id="211" name="Google Shape;211;p21"/>
          <p:cNvGrpSpPr/>
          <p:nvPr/>
        </p:nvGrpSpPr>
        <p:grpSpPr>
          <a:xfrm>
            <a:off x="1934647" y="1872691"/>
            <a:ext cx="687746" cy="698246"/>
            <a:chOff x="-59400775" y="4084200"/>
            <a:chExt cx="311125" cy="315875"/>
          </a:xfrm>
        </p:grpSpPr>
        <p:sp>
          <p:nvSpPr>
            <p:cNvPr id="212" name="Google Shape;212;p21"/>
            <p:cNvSpPr/>
            <p:nvPr/>
          </p:nvSpPr>
          <p:spPr>
            <a:xfrm>
              <a:off x="-5940077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3" name="Google Shape;213;p21"/>
            <p:cNvSpPr/>
            <p:nvPr/>
          </p:nvSpPr>
          <p:spPr>
            <a:xfrm>
              <a:off x="-59400000" y="4084200"/>
              <a:ext cx="89825" cy="212700"/>
            </a:xfrm>
            <a:custGeom>
              <a:rect b="b" l="l" r="r" t="t"/>
              <a:pathLst>
                <a:path extrusionOk="0" h="8508" w="3593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4" name="Google Shape;214;p21"/>
            <p:cNvSpPr/>
            <p:nvPr/>
          </p:nvSpPr>
          <p:spPr>
            <a:xfrm>
              <a:off x="-59290500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5" name="Google Shape;215;p21"/>
            <p:cNvSpPr/>
            <p:nvPr/>
          </p:nvSpPr>
          <p:spPr>
            <a:xfrm>
              <a:off x="-5929050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6" name="Google Shape;216;p21"/>
            <p:cNvSpPr/>
            <p:nvPr/>
          </p:nvSpPr>
          <p:spPr>
            <a:xfrm>
              <a:off x="-5918102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7" name="Google Shape;217;p21"/>
            <p:cNvSpPr/>
            <p:nvPr/>
          </p:nvSpPr>
          <p:spPr>
            <a:xfrm>
              <a:off x="-5917945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200"/>
                <a:buFont typeface="Arial"/>
                <a:buNone/>
              </a:pPr>
              <a:r>
                <a:t/>
              </a:r>
              <a:endParaRPr b="0" i="0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8" name="Google Shape;218;p21"/>
          <p:cNvGrpSpPr/>
          <p:nvPr/>
        </p:nvGrpSpPr>
        <p:grpSpPr>
          <a:xfrm>
            <a:off x="6116901" y="1847651"/>
            <a:ext cx="732539" cy="714086"/>
            <a:chOff x="-31817400" y="3910025"/>
            <a:chExt cx="301675" cy="294075"/>
          </a:xfrm>
        </p:grpSpPr>
        <p:sp>
          <p:nvSpPr>
            <p:cNvPr id="219" name="Google Shape;219;p21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1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1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22" name="Google Shape;22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2"/>
          <p:cNvSpPr txBox="1"/>
          <p:nvPr/>
        </p:nvSpPr>
        <p:spPr>
          <a:xfrm>
            <a:off x="1073605" y="513641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1" i="0" lang="th-TH" sz="4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Checkpoint</a:t>
            </a:r>
            <a:endParaRPr/>
          </a:p>
        </p:txBody>
      </p:sp>
      <p:pic>
        <p:nvPicPr>
          <p:cNvPr descr="Checkpoint Generic Outline Color icon" id="228" name="Google Shape;22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2"/>
          <p:cNvSpPr txBox="1"/>
          <p:nvPr/>
        </p:nvSpPr>
        <p:spPr>
          <a:xfrm>
            <a:off x="-2404" y="1589650"/>
            <a:ext cx="9144000" cy="24467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4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ค่าเฉลี่ย</a:t>
            </a:r>
            <a:endParaRPr b="0" i="0" sz="4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4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r>
              <a:rPr b="1" i="0" lang="th-TH" sz="4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และส่วนเบี่ยงเบนมาตรฐาน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4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คืออะไร</a:t>
            </a:r>
            <a:endParaRPr b="0" i="0" sz="4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 txBox="1"/>
          <p:nvPr/>
        </p:nvSpPr>
        <p:spPr>
          <a:xfrm>
            <a:off x="337625" y="915811"/>
            <a:ext cx="8486335" cy="95410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15923" l="-1434" r="0" t="-573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36" name="Google Shape;236;p23"/>
          <p:cNvSpPr/>
          <p:nvPr/>
        </p:nvSpPr>
        <p:spPr>
          <a:xfrm>
            <a:off x="109023" y="527957"/>
            <a:ext cx="8925954" cy="1693398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3"/>
          <p:cNvSpPr/>
          <p:nvPr/>
        </p:nvSpPr>
        <p:spPr>
          <a:xfrm>
            <a:off x="109023" y="2441737"/>
            <a:ext cx="8925954" cy="2173806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3"/>
          <p:cNvSpPr txBox="1"/>
          <p:nvPr/>
        </p:nvSpPr>
        <p:spPr>
          <a:xfrm>
            <a:off x="337625" y="2824425"/>
            <a:ext cx="8486335" cy="1384995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0524" l="-1434" r="0" t="-4823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ist Business Slides XL by Slidesgo">
  <a:themeElements>
    <a:clrScheme name="Simple Light">
      <a:dk1>
        <a:srgbClr val="000000"/>
      </a:dk1>
      <a:lt1>
        <a:srgbClr val="F5F2EE"/>
      </a:lt1>
      <a:dk2>
        <a:srgbClr val="000000"/>
      </a:dk2>
      <a:lt2>
        <a:srgbClr val="EEEEEE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