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y="5143500" cx="9144000"/>
  <p:notesSz cx="6858000" cy="9144000"/>
  <p:embeddedFontLst>
    <p:embeddedFont>
      <p:font typeface="Montserrat"/>
      <p:regular r:id="rId37"/>
      <p:bold r:id="rId38"/>
      <p:italic r:id="rId39"/>
      <p:boldItalic r:id="rId40"/>
    </p:embeddedFont>
    <p:embeddedFont>
      <p:font typeface="Vidaloka"/>
      <p:regular r:id="rId41"/>
    </p:embeddedFont>
    <p:embeddedFont>
      <p:font typeface="Prompt"/>
      <p:regular r:id="rId42"/>
      <p:bold r:id="rId43"/>
      <p:italic r:id="rId44"/>
      <p:boldItalic r:id="rId45"/>
    </p:embeddedFont>
    <p:embeddedFont>
      <p:font typeface="Cambria Math"/>
      <p:regular r:id="rId46"/>
    </p:embeddedFont>
    <p:embeddedFont>
      <p:font typeface="Open Sans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DBEC26A-3CAD-4564-B6FE-D8556E95047E}">
  <a:tblStyle styleId="{1DBEC26A-3CAD-4564-B6FE-D8556E95047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9B495275-EE4D-4A1E-8D65-C523B3F0456E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7E7"/>
          </a:solidFill>
        </a:fill>
      </a:tcStyle>
    </a:wholeTbl>
    <a:band1H>
      <a:tcTxStyle/>
      <a:tcStyle>
        <a:fill>
          <a:solidFill>
            <a:srgbClr val="CDCCCC"/>
          </a:solidFill>
        </a:fill>
      </a:tcStyle>
    </a:band1H>
    <a:band2H>
      <a:tcTxStyle/>
    </a:band2H>
    <a:band1V>
      <a:tcTxStyle/>
      <a:tcStyle>
        <a:fill>
          <a:solidFill>
            <a:srgbClr val="CDCCCC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boldItalic.fntdata"/><Relationship Id="rId42" Type="http://schemas.openxmlformats.org/officeDocument/2006/relationships/font" Target="fonts/Prompt-regular.fntdata"/><Relationship Id="rId41" Type="http://schemas.openxmlformats.org/officeDocument/2006/relationships/font" Target="fonts/Vidaloka-regular.fntdata"/><Relationship Id="rId44" Type="http://schemas.openxmlformats.org/officeDocument/2006/relationships/font" Target="fonts/Prompt-italic.fntdata"/><Relationship Id="rId43" Type="http://schemas.openxmlformats.org/officeDocument/2006/relationships/font" Target="fonts/Prompt-bold.fntdata"/><Relationship Id="rId46" Type="http://schemas.openxmlformats.org/officeDocument/2006/relationships/font" Target="fonts/CambriaMath-regular.fntdata"/><Relationship Id="rId45" Type="http://schemas.openxmlformats.org/officeDocument/2006/relationships/font" Target="fonts/Prompt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OpenSans-bold.fntdata"/><Relationship Id="rId47" Type="http://schemas.openxmlformats.org/officeDocument/2006/relationships/font" Target="fonts/OpenSans-regular.fntdata"/><Relationship Id="rId49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font" Target="fonts/Montserrat-regular.fntdata"/><Relationship Id="rId36" Type="http://schemas.openxmlformats.org/officeDocument/2006/relationships/slide" Target="slides/slide31.xml"/><Relationship Id="rId39" Type="http://schemas.openxmlformats.org/officeDocument/2006/relationships/font" Target="fonts/Montserrat-italic.fntdata"/><Relationship Id="rId38" Type="http://schemas.openxmlformats.org/officeDocument/2006/relationships/font" Target="fonts/Montserrat-bold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schemas.openxmlformats.org/officeDocument/2006/relationships/font" Target="fonts/Open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i="0" lang="th-TH"/>
              <a:t>Teacher Talk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What measurements can you find if you have the height and radius of these cans? (Ans: Volume/ Surface Area)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Read out lesson objectives. </a:t>
            </a:r>
            <a:endParaRPr i="0" sz="1100"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Recap formula with students.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th-TH"/>
              <a:t>Can play gif from =  https://www.facebook.com/watch/?v=334532160434329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Recap formula with students.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th-TH"/>
              <a:t>Can play animated video from = https://www.geogebra.org/m/zxkbswpb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recap exercises.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Animations on slides.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recap exercises.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Animations on slides. 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3" name="Google Shape;33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Let’s continue looking into the real world problem earlier. *Read question*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Animations on slides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You have 15 min to independently complete the questions.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Show your workings clearly.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If you need some help, you may scan the QR code to view the solution to Question 1 and 2.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th-TH" sz="1100">
                <a:latin typeface="Vidaloka"/>
                <a:ea typeface="Vidaloka"/>
                <a:cs typeface="Vidaloka"/>
                <a:sym typeface="Vidaloka"/>
              </a:rPr>
            </a:b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Let’s continue looking into the real world problem earlier. *Read question*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Animations on slides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solution with students.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Click on animation to show that the value of h decreases every time the radius increases.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8" name="Google Shape;39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solution with students.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Animation on the slides.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solution with students. 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Animation on the slides.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9" name="Google Shape;42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solution with students. 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Animation on the slides. 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2 methods for this question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Method 1: Differentiation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Method 2: Graph (Use table function in 991CW. Showcase graph using QR code function) *Click Animation*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 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For this lesson, a performance task will be posed to pupils.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0" name="Google Shape;460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8" name="Google Shape;46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th-TH"/>
              <a:t>Go through Performance Task with students. </a:t>
            </a:r>
            <a:endParaRPr b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Go through rubrics with students.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2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th-TH"/>
              <a:t>Go through Performance Task with students. </a:t>
            </a:r>
            <a:endParaRPr b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4" name="Google Shape;494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th-TH"/>
              <a:t>Go through Performance Task with students. </a:t>
            </a:r>
            <a:endParaRPr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3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0" lang="th-TH"/>
              <a:t>Start with a quick question. 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Ask a few students to share their answers to connect the lesson to real-life objects.</a:t>
            </a:r>
            <a:endParaRPr/>
          </a:p>
          <a:p>
            <a:pPr indent="0" lvl="0" marL="158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th-TH"/>
              <a:t>What’s your favorite drink that comes in a can?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th-TH"/>
              <a:t>What is the shape of a canned drink?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Teacher Talk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Let’s begin with a quick hands-on activity.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You will be given a piece of string and an empty can drink.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In you groups, you are going to find out the height, circumference and radius of the can.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*Read the instructions on the slide*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Record down the measurements and we will discuss our answers after 5 minutes. (Teacher may adjust time accordingly)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Distribute one empty cylindrical container to each group.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*Read the instructions on the slide*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lang="th-TH"/>
              <a:t>Recap formula for finding radius.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 sz="1100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Allow time for students to complete hands on activity. </a:t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Now that we have measured cylinders and understand the measurement of their heights, circumferences and radii mean, , let’s see how we can use these measurements to solve a real-world problem about the design of a canned drink in relation to the volume of liquid it can hold.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/>
              <a:t>Let’s look at this real-world problem together.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Teacher Talk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With the cans here, draw a suitable diagram to represent Can A and Can B.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Label the height and radius of each can on the diagrams.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You may share your diagrams with your partners when you are done.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You have 5 minutes.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After drawing the 2 cans, which can do you think is bigger/smaller?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th-TH"/>
              <a:t>Instructions for Teachers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Walk around to observe the diagrams drawn by students.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After 5 minutes, get students to share their thoughts on which can is bigger or smaller.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th-TH"/>
              <a:t>Teacher Talk (Class Discussion)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What type of triangle do you see here? (Ans: Right Angled Triangle)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th-TH"/>
              <a:t>What are some of the measurement that we can get from the figure? (Height of Vertical Rise, Length of horizontal distance, Angle of elevation of ramp) </a:t>
            </a:r>
            <a:endParaRPr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1039975" y="1324500"/>
            <a:ext cx="70641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1040000" y="3377100"/>
            <a:ext cx="7064100" cy="44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1" name="Google Shape;11;p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 flipH="1">
            <a:off x="-257975" y="-72550"/>
            <a:ext cx="3047400" cy="13464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" name="Google Shape;13;p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" name="Google Shape;14;p2"/>
          <p:cNvCxnSpPr/>
          <p:nvPr/>
        </p:nvCxnSpPr>
        <p:spPr>
          <a:xfrm flipH="1">
            <a:off x="6467450" y="3935375"/>
            <a:ext cx="3047400" cy="13464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16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Google Shape;78;p11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" name="Google Shape;79;p11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0" name="Google Shape;80;p11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1" name="Google Shape;81;p11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" name="Google Shape;82;p11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" name="Google Shape;83;p11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" name="Google Shape;84;p1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3">
  <p:cSld name="CUSTOM_20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>
            <p:ph type="title"/>
          </p:nvPr>
        </p:nvSpPr>
        <p:spPr>
          <a:xfrm>
            <a:off x="4373850" y="944250"/>
            <a:ext cx="24753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87" name="Google Shape;87;p12"/>
          <p:cNvSpPr txBox="1"/>
          <p:nvPr>
            <p:ph idx="2" type="title"/>
          </p:nvPr>
        </p:nvSpPr>
        <p:spPr>
          <a:xfrm>
            <a:off x="2294850" y="1096650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9pPr>
          </a:lstStyle>
          <a:p/>
        </p:txBody>
      </p:sp>
      <p:sp>
        <p:nvSpPr>
          <p:cNvPr id="88" name="Google Shape;88;p12"/>
          <p:cNvSpPr txBox="1"/>
          <p:nvPr>
            <p:ph idx="1" type="subTitle"/>
          </p:nvPr>
        </p:nvSpPr>
        <p:spPr>
          <a:xfrm>
            <a:off x="4373850" y="1593150"/>
            <a:ext cx="2475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9" name="Google Shape;89;p12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0" name="Google Shape;90;p12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1" name="Google Shape;91;p12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2" name="Google Shape;92;p12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" name="Google Shape;93;p12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" name="Google Shape;94;p12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21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3"/>
          <p:cNvSpPr txBox="1"/>
          <p:nvPr>
            <p:ph type="title"/>
          </p:nvPr>
        </p:nvSpPr>
        <p:spPr>
          <a:xfrm>
            <a:off x="5310925" y="962565"/>
            <a:ext cx="3123000" cy="22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97" name="Google Shape;97;p13"/>
          <p:cNvSpPr txBox="1"/>
          <p:nvPr>
            <p:ph idx="1" type="subTitle"/>
          </p:nvPr>
        </p:nvSpPr>
        <p:spPr>
          <a:xfrm>
            <a:off x="5310925" y="3400935"/>
            <a:ext cx="3013500" cy="7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98" name="Google Shape;98;p13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0" name="Google Shape;100;p13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13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13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3" name="Google Shape;103;p13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10_1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Google Shape;105;p14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" name="Google Shape;106;p14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" name="Google Shape;107;p14"/>
          <p:cNvCxnSpPr/>
          <p:nvPr/>
        </p:nvCxnSpPr>
        <p:spPr>
          <a:xfrm>
            <a:off x="7434175" y="-125600"/>
            <a:ext cx="1993200" cy="13302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8" name="Google Shape;108;p14"/>
          <p:cNvCxnSpPr/>
          <p:nvPr/>
        </p:nvCxnSpPr>
        <p:spPr>
          <a:xfrm>
            <a:off x="-147275" y="3943475"/>
            <a:ext cx="1993200" cy="13302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CUSTOM_30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Google Shape;110;p15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" name="Google Shape;111;p15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" name="Google Shape;112;p15"/>
          <p:cNvCxnSpPr/>
          <p:nvPr/>
        </p:nvCxnSpPr>
        <p:spPr>
          <a:xfrm>
            <a:off x="-250225" y="4076450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3" name="Google Shape;113;p15"/>
          <p:cNvCxnSpPr/>
          <p:nvPr/>
        </p:nvCxnSpPr>
        <p:spPr>
          <a:xfrm>
            <a:off x="7441150" y="-48375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" name="Google Shape;114;p15"/>
          <p:cNvCxnSpPr/>
          <p:nvPr/>
        </p:nvCxnSpPr>
        <p:spPr>
          <a:xfrm flipH="1">
            <a:off x="7454238" y="4053663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flipH="1">
            <a:off x="-237137" y="-71162"/>
            <a:ext cx="1926900" cy="11610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713225" y="445025"/>
            <a:ext cx="3583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5001000" y="1942925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18" name="Google Shape;18;p3"/>
          <p:cNvSpPr txBox="1"/>
          <p:nvPr>
            <p:ph idx="2" type="subTitle"/>
          </p:nvPr>
        </p:nvSpPr>
        <p:spPr>
          <a:xfrm>
            <a:off x="5001000" y="2255100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3" type="subTitle"/>
          </p:nvPr>
        </p:nvSpPr>
        <p:spPr>
          <a:xfrm>
            <a:off x="1655200" y="1942925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20" name="Google Shape;20;p3"/>
          <p:cNvSpPr txBox="1"/>
          <p:nvPr>
            <p:ph idx="4" type="subTitle"/>
          </p:nvPr>
        </p:nvSpPr>
        <p:spPr>
          <a:xfrm>
            <a:off x="1655200" y="2255100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5" type="subTitle"/>
          </p:nvPr>
        </p:nvSpPr>
        <p:spPr>
          <a:xfrm>
            <a:off x="5001000" y="3723950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22" name="Google Shape;22;p3"/>
          <p:cNvSpPr txBox="1"/>
          <p:nvPr>
            <p:ph idx="6" type="subTitle"/>
          </p:nvPr>
        </p:nvSpPr>
        <p:spPr>
          <a:xfrm>
            <a:off x="5001000" y="4036125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7" type="subTitle"/>
          </p:nvPr>
        </p:nvSpPr>
        <p:spPr>
          <a:xfrm>
            <a:off x="1655200" y="3723950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24" name="Google Shape;24;p3"/>
          <p:cNvSpPr txBox="1"/>
          <p:nvPr>
            <p:ph idx="8" type="subTitle"/>
          </p:nvPr>
        </p:nvSpPr>
        <p:spPr>
          <a:xfrm>
            <a:off x="1655250" y="4036125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9" type="title"/>
          </p:nvPr>
        </p:nvSpPr>
        <p:spPr>
          <a:xfrm>
            <a:off x="2378650" y="130358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38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13" type="title"/>
          </p:nvPr>
        </p:nvSpPr>
        <p:spPr>
          <a:xfrm>
            <a:off x="5724450" y="130358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38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4" type="title"/>
          </p:nvPr>
        </p:nvSpPr>
        <p:spPr>
          <a:xfrm>
            <a:off x="2378700" y="308273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38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5" type="title"/>
          </p:nvPr>
        </p:nvSpPr>
        <p:spPr>
          <a:xfrm>
            <a:off x="5724450" y="308273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38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4000">
                <a:solidFill>
                  <a:schemeClr val="dk2"/>
                </a:solidFill>
              </a:defRPr>
            </a:lvl9pPr>
          </a:lstStyle>
          <a:p/>
        </p:txBody>
      </p:sp>
      <p:cxnSp>
        <p:nvCxnSpPr>
          <p:cNvPr id="29" name="Google Shape;29;p3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3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2714550" y="2366272"/>
            <a:ext cx="37149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4"/>
          <p:cNvSpPr txBox="1"/>
          <p:nvPr>
            <p:ph idx="2" type="title"/>
          </p:nvPr>
        </p:nvSpPr>
        <p:spPr>
          <a:xfrm>
            <a:off x="3746550" y="1339163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9pPr>
          </a:lstStyle>
          <a:p/>
        </p:txBody>
      </p:sp>
      <p:sp>
        <p:nvSpPr>
          <p:cNvPr id="34" name="Google Shape;34;p4"/>
          <p:cNvSpPr txBox="1"/>
          <p:nvPr>
            <p:ph idx="1" type="subTitle"/>
          </p:nvPr>
        </p:nvSpPr>
        <p:spPr>
          <a:xfrm>
            <a:off x="2291400" y="3076675"/>
            <a:ext cx="45612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5" name="Google Shape;35;p4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" name="Google Shape;36;p4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" name="Google Shape;37;p4"/>
          <p:cNvCxnSpPr/>
          <p:nvPr/>
        </p:nvCxnSpPr>
        <p:spPr>
          <a:xfrm flipH="1">
            <a:off x="7948925" y="3979775"/>
            <a:ext cx="1378500" cy="12363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" name="Google Shape;38;p4"/>
          <p:cNvCxnSpPr/>
          <p:nvPr/>
        </p:nvCxnSpPr>
        <p:spPr>
          <a:xfrm flipH="1">
            <a:off x="-112875" y="-88700"/>
            <a:ext cx="1418700" cy="10644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Title and text 3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>
            <p:ph type="title"/>
          </p:nvPr>
        </p:nvSpPr>
        <p:spPr>
          <a:xfrm>
            <a:off x="1043725" y="922567"/>
            <a:ext cx="3123000" cy="22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subTitle"/>
          </p:nvPr>
        </p:nvSpPr>
        <p:spPr>
          <a:xfrm>
            <a:off x="1043725" y="3360938"/>
            <a:ext cx="3013500" cy="7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42" name="Google Shape;42;p5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3" name="Google Shape;43;p5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4" name="Google Shape;44;p5"/>
          <p:cNvCxnSpPr/>
          <p:nvPr/>
        </p:nvCxnSpPr>
        <p:spPr>
          <a:xfrm>
            <a:off x="5322650" y="-80625"/>
            <a:ext cx="4005000" cy="20073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17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type="title"/>
          </p:nvPr>
        </p:nvSpPr>
        <p:spPr>
          <a:xfrm>
            <a:off x="1877475" y="445025"/>
            <a:ext cx="538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" type="subTitle"/>
          </p:nvPr>
        </p:nvSpPr>
        <p:spPr>
          <a:xfrm>
            <a:off x="3226708" y="1405390"/>
            <a:ext cx="24861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48" name="Google Shape;48;p6"/>
          <p:cNvSpPr txBox="1"/>
          <p:nvPr>
            <p:ph idx="2" type="subTitle"/>
          </p:nvPr>
        </p:nvSpPr>
        <p:spPr>
          <a:xfrm>
            <a:off x="3226708" y="1806417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3" type="subTitle"/>
          </p:nvPr>
        </p:nvSpPr>
        <p:spPr>
          <a:xfrm>
            <a:off x="719108" y="1405390"/>
            <a:ext cx="24861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0" name="Google Shape;50;p6"/>
          <p:cNvSpPr txBox="1"/>
          <p:nvPr>
            <p:ph idx="4" type="subTitle"/>
          </p:nvPr>
        </p:nvSpPr>
        <p:spPr>
          <a:xfrm>
            <a:off x="719108" y="1806417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5" type="subTitle"/>
          </p:nvPr>
        </p:nvSpPr>
        <p:spPr>
          <a:xfrm>
            <a:off x="3226708" y="3171118"/>
            <a:ext cx="2486100" cy="4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2" name="Google Shape;52;p6"/>
          <p:cNvSpPr txBox="1"/>
          <p:nvPr>
            <p:ph idx="6" type="subTitle"/>
          </p:nvPr>
        </p:nvSpPr>
        <p:spPr>
          <a:xfrm>
            <a:off x="3226708" y="3565487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7" type="subTitle"/>
          </p:nvPr>
        </p:nvSpPr>
        <p:spPr>
          <a:xfrm>
            <a:off x="719108" y="3171118"/>
            <a:ext cx="2486100" cy="4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400"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4" name="Google Shape;54;p6"/>
          <p:cNvSpPr txBox="1"/>
          <p:nvPr>
            <p:ph idx="8" type="subTitle"/>
          </p:nvPr>
        </p:nvSpPr>
        <p:spPr>
          <a:xfrm>
            <a:off x="719158" y="3565487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55" name="Google Shape;55;p6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6" name="Google Shape;56;p6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2">
  <p:cSld name="SECTION_HEADER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 txBox="1"/>
          <p:nvPr>
            <p:ph type="title"/>
          </p:nvPr>
        </p:nvSpPr>
        <p:spPr>
          <a:xfrm>
            <a:off x="4956100" y="2467375"/>
            <a:ext cx="24753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9" name="Google Shape;59;p7"/>
          <p:cNvSpPr txBox="1"/>
          <p:nvPr>
            <p:ph idx="2" type="title"/>
          </p:nvPr>
        </p:nvSpPr>
        <p:spPr>
          <a:xfrm>
            <a:off x="4956100" y="1402325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0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b="1" sz="6000"/>
            </a:lvl9pPr>
          </a:lstStyle>
          <a:p/>
        </p:txBody>
      </p:sp>
      <p:sp>
        <p:nvSpPr>
          <p:cNvPr id="60" name="Google Shape;60;p7"/>
          <p:cNvSpPr txBox="1"/>
          <p:nvPr>
            <p:ph idx="1" type="subTitle"/>
          </p:nvPr>
        </p:nvSpPr>
        <p:spPr>
          <a:xfrm>
            <a:off x="4956100" y="3116275"/>
            <a:ext cx="2475300" cy="62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1" name="Google Shape;61;p7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7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" name="Google Shape;63;p7"/>
          <p:cNvCxnSpPr/>
          <p:nvPr/>
        </p:nvCxnSpPr>
        <p:spPr>
          <a:xfrm>
            <a:off x="-209600" y="2402450"/>
            <a:ext cx="3144300" cy="27897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10_1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8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7" name="Google Shape;67;p8"/>
          <p:cNvCxnSpPr/>
          <p:nvPr/>
        </p:nvCxnSpPr>
        <p:spPr>
          <a:xfrm flipH="1">
            <a:off x="6772150" y="3663450"/>
            <a:ext cx="2823300" cy="16332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10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oogle Shape;69;p9"/>
          <p:cNvCxnSpPr/>
          <p:nvPr/>
        </p:nvCxnSpPr>
        <p:spPr>
          <a:xfrm>
            <a:off x="-72550" y="487745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" name="Google Shape;70;p9"/>
          <p:cNvCxnSpPr/>
          <p:nvPr/>
        </p:nvCxnSpPr>
        <p:spPr>
          <a:xfrm>
            <a:off x="-72550" y="274100"/>
            <a:ext cx="92874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0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b="0" i="0" sz="30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  <a:defRPr b="0" i="1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b="0" i="0" sz="18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 b="0" i="0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24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5" Type="http://schemas.openxmlformats.org/officeDocument/2006/relationships/image" Target="../media/image11.png"/><Relationship Id="rId6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9" Type="http://schemas.openxmlformats.org/officeDocument/2006/relationships/image" Target="../media/image17.png"/><Relationship Id="rId5" Type="http://schemas.openxmlformats.org/officeDocument/2006/relationships/image" Target="../media/image29.png"/><Relationship Id="rId6" Type="http://schemas.openxmlformats.org/officeDocument/2006/relationships/image" Target="../media/image21.png"/><Relationship Id="rId7" Type="http://schemas.openxmlformats.org/officeDocument/2006/relationships/image" Target="../media/image28.png"/><Relationship Id="rId8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31.png"/><Relationship Id="rId10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Relationship Id="rId4" Type="http://schemas.openxmlformats.org/officeDocument/2006/relationships/image" Target="../media/image2.png"/><Relationship Id="rId9" Type="http://schemas.openxmlformats.org/officeDocument/2006/relationships/image" Target="../media/image25.png"/><Relationship Id="rId5" Type="http://schemas.openxmlformats.org/officeDocument/2006/relationships/image" Target="../media/image29.png"/><Relationship Id="rId6" Type="http://schemas.openxmlformats.org/officeDocument/2006/relationships/image" Target="../media/image26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Relationship Id="rId4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png"/><Relationship Id="rId4" Type="http://schemas.openxmlformats.org/officeDocument/2006/relationships/image" Target="../media/image29.png"/><Relationship Id="rId5" Type="http://schemas.openxmlformats.org/officeDocument/2006/relationships/image" Target="../media/image4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4.png"/><Relationship Id="rId4" Type="http://schemas.openxmlformats.org/officeDocument/2006/relationships/image" Target="../media/image35.png"/><Relationship Id="rId5" Type="http://schemas.openxmlformats.org/officeDocument/2006/relationships/image" Target="../media/image29.png"/><Relationship Id="rId6" Type="http://schemas.openxmlformats.org/officeDocument/2006/relationships/image" Target="../media/image37.png"/><Relationship Id="rId7" Type="http://schemas.openxmlformats.org/officeDocument/2006/relationships/image" Target="../media/image5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png"/><Relationship Id="rId4" Type="http://schemas.openxmlformats.org/officeDocument/2006/relationships/image" Target="../media/image41.png"/><Relationship Id="rId9" Type="http://schemas.openxmlformats.org/officeDocument/2006/relationships/image" Target="../media/image38.png"/><Relationship Id="rId5" Type="http://schemas.openxmlformats.org/officeDocument/2006/relationships/image" Target="../media/image34.png"/><Relationship Id="rId6" Type="http://schemas.openxmlformats.org/officeDocument/2006/relationships/image" Target="../media/image47.png"/><Relationship Id="rId7" Type="http://schemas.openxmlformats.org/officeDocument/2006/relationships/image" Target="../media/image43.png"/><Relationship Id="rId8" Type="http://schemas.openxmlformats.org/officeDocument/2006/relationships/image" Target="../media/image40.png"/></Relationships>
</file>

<file path=ppt/slides/_rels/slide23.xml.rels><?xml version="1.0" encoding="UTF-8" standalone="yes"?><Relationships xmlns="http://schemas.openxmlformats.org/package/2006/relationships"><Relationship Id="rId10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9.png"/><Relationship Id="rId4" Type="http://schemas.openxmlformats.org/officeDocument/2006/relationships/image" Target="../media/image42.png"/><Relationship Id="rId9" Type="http://schemas.openxmlformats.org/officeDocument/2006/relationships/image" Target="../media/image50.png"/><Relationship Id="rId5" Type="http://schemas.openxmlformats.org/officeDocument/2006/relationships/image" Target="../media/image29.png"/><Relationship Id="rId6" Type="http://schemas.openxmlformats.org/officeDocument/2006/relationships/image" Target="../media/image45.png"/><Relationship Id="rId7" Type="http://schemas.openxmlformats.org/officeDocument/2006/relationships/image" Target="../media/image48.png"/><Relationship Id="rId8" Type="http://schemas.openxmlformats.org/officeDocument/2006/relationships/image" Target="../media/image4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7.jpg"/><Relationship Id="rId4" Type="http://schemas.openxmlformats.org/officeDocument/2006/relationships/image" Target="../media/image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3.jpg"/><Relationship Id="rId4" Type="http://schemas.openxmlformats.org/officeDocument/2006/relationships/image" Target="../media/image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7.jpg"/><Relationship Id="rId4" Type="http://schemas.openxmlformats.org/officeDocument/2006/relationships/image" Target="../media/image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8.png"/><Relationship Id="rId4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7.jpg"/><Relationship Id="rId4" Type="http://schemas.openxmlformats.org/officeDocument/2006/relationships/image" Target="../media/image2.png"/><Relationship Id="rId5" Type="http://schemas.openxmlformats.org/officeDocument/2006/relationships/image" Target="../media/image5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7.jp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54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/>
          <p:nvPr>
            <p:ph type="ctrTitle"/>
          </p:nvPr>
        </p:nvSpPr>
        <p:spPr>
          <a:xfrm>
            <a:off x="503510" y="1053428"/>
            <a:ext cx="8104025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th-TH">
                <a:latin typeface="Prompt"/>
                <a:ea typeface="Prompt"/>
                <a:cs typeface="Prompt"/>
                <a:sym typeface="Prompt"/>
              </a:rPr>
              <a:t>พื้นที่ผิวและปริมาตร</a:t>
            </a:r>
            <a:endParaRPr b="1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21" name="Google Shape;12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 txBox="1"/>
          <p:nvPr/>
        </p:nvSpPr>
        <p:spPr>
          <a:xfrm>
            <a:off x="-16476" y="2927528"/>
            <a:ext cx="9143999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สถานการณ์ปัญหาชีวิตจริง (Real-World Problem)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eckpoint Generic Outline Color icon" id="237" name="Google Shape;23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404" y="362196"/>
            <a:ext cx="1076009" cy="1076009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5"/>
          <p:cNvSpPr txBox="1"/>
          <p:nvPr/>
        </p:nvSpPr>
        <p:spPr>
          <a:xfrm>
            <a:off x="709448" y="3489951"/>
            <a:ext cx="7487495" cy="7107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จากข้อมูลที่กำหนดให้ข้างต้น สามารถหาค่าสิ่งใดได้บ้าง </a:t>
            </a:r>
            <a:endParaRPr/>
          </a:p>
        </p:txBody>
      </p:sp>
      <p:pic>
        <p:nvPicPr>
          <p:cNvPr id="239" name="Google Shape;23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5"/>
          <p:cNvSpPr txBox="1"/>
          <p:nvPr/>
        </p:nvSpPr>
        <p:spPr>
          <a:xfrm>
            <a:off x="1051259" y="358999"/>
            <a:ext cx="596236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Checkpoint</a:t>
            </a:r>
            <a:endParaRPr/>
          </a:p>
        </p:txBody>
      </p:sp>
      <p:sp>
        <p:nvSpPr>
          <p:cNvPr id="241" name="Google Shape;241;p25"/>
          <p:cNvSpPr txBox="1"/>
          <p:nvPr/>
        </p:nvSpPr>
        <p:spPr>
          <a:xfrm>
            <a:off x="1197944" y="3883371"/>
            <a:ext cx="4916834" cy="72500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arenR"/>
            </a:pP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ปริมาตร </a:t>
            </a:r>
            <a:endParaRPr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arenR"/>
            </a:pP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พื้นที่ผิว</a:t>
            </a:r>
            <a:endParaRPr b="0" i="0" sz="24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grpSp>
        <p:nvGrpSpPr>
          <p:cNvPr id="242" name="Google Shape;242;p25"/>
          <p:cNvGrpSpPr/>
          <p:nvPr/>
        </p:nvGrpSpPr>
        <p:grpSpPr>
          <a:xfrm>
            <a:off x="1546865" y="1055001"/>
            <a:ext cx="6050269" cy="2279266"/>
            <a:chOff x="1922943" y="1235115"/>
            <a:chExt cx="6050269" cy="2279266"/>
          </a:xfrm>
        </p:grpSpPr>
        <p:sp>
          <p:nvSpPr>
            <p:cNvPr id="243" name="Google Shape;243;p25"/>
            <p:cNvSpPr txBox="1"/>
            <p:nvPr/>
          </p:nvSpPr>
          <p:spPr>
            <a:xfrm>
              <a:off x="5392902" y="1235115"/>
              <a:ext cx="1769898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th-TH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rPr>
                <a:t>r = 2.82 เซนติเมตร</a:t>
              </a:r>
              <a:endParaRPr b="0" i="1" sz="105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grpSp>
          <p:nvGrpSpPr>
            <p:cNvPr id="244" name="Google Shape;244;p25"/>
            <p:cNvGrpSpPr/>
            <p:nvPr/>
          </p:nvGrpSpPr>
          <p:grpSpPr>
            <a:xfrm>
              <a:off x="1922943" y="1514940"/>
              <a:ext cx="6050269" cy="1999441"/>
              <a:chOff x="1922943" y="1514940"/>
              <a:chExt cx="6050269" cy="1999441"/>
            </a:xfrm>
          </p:grpSpPr>
          <p:sp>
            <p:nvSpPr>
              <p:cNvPr id="245" name="Google Shape;245;p25"/>
              <p:cNvSpPr txBox="1"/>
              <p:nvPr/>
            </p:nvSpPr>
            <p:spPr>
              <a:xfrm>
                <a:off x="1922943" y="3162875"/>
                <a:ext cx="6050269" cy="3515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th-TH" sz="160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แบบจำลองกระป๋องแบบ A และแบบ B</a:t>
                </a:r>
                <a:endParaRPr b="0" i="0" sz="16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Surface Area of a Cylinder | Formula &amp; Calculation - Lesson | Study.com" id="246" name="Google Shape;246;p25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171340" y="1918020"/>
                <a:ext cx="1681163" cy="120841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Surface Area of a Cylinder | Formula &amp; Calculation - Lesson | Study.com" id="247" name="Google Shape;247;p25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5296969" y="1517040"/>
                <a:ext cx="1411713" cy="1641642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48" name="Google Shape;248;p25"/>
              <p:cNvCxnSpPr/>
              <p:nvPr/>
            </p:nvCxnSpPr>
            <p:spPr>
              <a:xfrm>
                <a:off x="3271838" y="2057400"/>
                <a:ext cx="0" cy="871538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cxnSp>
            <p:nvCxnSpPr>
              <p:cNvPr id="249" name="Google Shape;249;p25"/>
              <p:cNvCxnSpPr/>
              <p:nvPr/>
            </p:nvCxnSpPr>
            <p:spPr>
              <a:xfrm>
                <a:off x="6661057" y="1700212"/>
                <a:ext cx="0" cy="1228726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sp>
            <p:nvSpPr>
              <p:cNvPr id="250" name="Google Shape;250;p25"/>
              <p:cNvSpPr txBox="1"/>
              <p:nvPr/>
            </p:nvSpPr>
            <p:spPr>
              <a:xfrm>
                <a:off x="6645865" y="2268313"/>
                <a:ext cx="1327347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h = 12 เซนติเมตร 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cxnSp>
            <p:nvCxnSpPr>
              <p:cNvPr id="251" name="Google Shape;251;p25"/>
              <p:cNvCxnSpPr>
                <a:endCxn id="247" idx="0"/>
              </p:cNvCxnSpPr>
              <p:nvPr/>
            </p:nvCxnSpPr>
            <p:spPr>
              <a:xfrm>
                <a:off x="5533926" y="1514940"/>
                <a:ext cx="468900" cy="21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sp>
            <p:nvSpPr>
              <p:cNvPr id="252" name="Google Shape;252;p25"/>
              <p:cNvSpPr txBox="1"/>
              <p:nvPr/>
            </p:nvSpPr>
            <p:spPr>
              <a:xfrm>
                <a:off x="2150353" y="2366211"/>
                <a:ext cx="1218280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h = 10 เซนติเมตร 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sp>
            <p:nvSpPr>
              <p:cNvPr id="253" name="Google Shape;253;p25"/>
              <p:cNvSpPr txBox="1"/>
              <p:nvPr/>
            </p:nvSpPr>
            <p:spPr>
              <a:xfrm>
                <a:off x="3271838" y="1598289"/>
                <a:ext cx="1769898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r = 3.09 เซนติเมตร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cxnSp>
            <p:nvCxnSpPr>
              <p:cNvPr id="254" name="Google Shape;254;p25"/>
              <p:cNvCxnSpPr/>
              <p:nvPr/>
            </p:nvCxnSpPr>
            <p:spPr>
              <a:xfrm>
                <a:off x="3412961" y="1878117"/>
                <a:ext cx="619478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</p:grp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6"/>
          <p:cNvSpPr txBox="1"/>
          <p:nvPr>
            <p:ph type="title"/>
          </p:nvPr>
        </p:nvSpPr>
        <p:spPr>
          <a:xfrm>
            <a:off x="369121" y="609077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th-TH" sz="4800">
                <a:latin typeface="Prompt"/>
                <a:ea typeface="Prompt"/>
                <a:cs typeface="Prompt"/>
                <a:sym typeface="Prompt"/>
              </a:rPr>
              <a:t>วัตถุประสงค์การเรียนรู้ </a:t>
            </a:r>
            <a:endParaRPr sz="4800"/>
          </a:p>
        </p:txBody>
      </p:sp>
      <p:sp>
        <p:nvSpPr>
          <p:cNvPr id="260" name="Google Shape;260;p26"/>
          <p:cNvSpPr txBox="1"/>
          <p:nvPr/>
        </p:nvSpPr>
        <p:spPr>
          <a:xfrm>
            <a:off x="272142" y="1501749"/>
            <a:ext cx="8871858" cy="21400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</a:pPr>
            <a:r>
              <a:rPr b="0" i="0" lang="th-TH" sz="26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  <a:t>เมื่อเรียนจบบทเรียนแล้ว นักเรียนควรมีความสามารถดังนี้ </a:t>
            </a:r>
            <a:endParaRPr/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</a:pPr>
            <a:r>
              <a:rPr b="0" i="0" lang="th-TH" sz="24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  <a:t>ประยุกต์ใช้พื้นที่ผิวและปริมาตรกับสถานการณ์ปัญหา</a:t>
            </a:r>
            <a:br>
              <a:rPr b="0" i="0" lang="th-TH" sz="24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4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  <a:t>ในชีวิตจริง</a:t>
            </a:r>
            <a:endParaRPr b="0" i="0" sz="2400" u="none" cap="none" strike="noStrike">
              <a:solidFill>
                <a:schemeClr val="dk2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</a:pPr>
            <a:r>
              <a:rPr b="0" i="0" lang="th-TH" sz="24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  <a:t>ให้เหตุผลและอธิบายวิธีการแก้ปัญหาอย่างชัดเจน</a:t>
            </a:r>
            <a:endParaRPr b="0" i="0" sz="2400" u="none" cap="none" strike="noStrike">
              <a:solidFill>
                <a:schemeClr val="dk2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7"/>
          <p:cNvSpPr txBox="1"/>
          <p:nvPr>
            <p:ph type="title"/>
          </p:nvPr>
        </p:nvSpPr>
        <p:spPr>
          <a:xfrm>
            <a:off x="2018966" y="878685"/>
            <a:ext cx="412269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th-TH" sz="3200" u="sng">
                <a:latin typeface="Prompt"/>
                <a:ea typeface="Prompt"/>
                <a:cs typeface="Prompt"/>
                <a:sym typeface="Prompt"/>
              </a:rPr>
              <a:t>ทรงกระบอก</a:t>
            </a:r>
            <a:endParaRPr sz="3600" u="sng"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66" name="Google Shape;266;p27"/>
          <p:cNvSpPr txBox="1"/>
          <p:nvPr/>
        </p:nvSpPr>
        <p:spPr>
          <a:xfrm>
            <a:off x="2018966" y="-25785"/>
            <a:ext cx="356657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R E C A P</a:t>
            </a:r>
            <a:endParaRPr/>
          </a:p>
        </p:txBody>
      </p:sp>
      <p:pic>
        <p:nvPicPr>
          <p:cNvPr descr="Recap Vectors &amp; Illustrations for Free Download | Freepik" id="267" name="Google Shape;26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800" y="243527"/>
            <a:ext cx="1442166" cy="1442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8141" y="270586"/>
            <a:ext cx="1314633" cy="3524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9" name="Google Shape;269;p27"/>
          <p:cNvGrpSpPr/>
          <p:nvPr/>
        </p:nvGrpSpPr>
        <p:grpSpPr>
          <a:xfrm>
            <a:off x="144438" y="2358439"/>
            <a:ext cx="5291156" cy="1072626"/>
            <a:chOff x="2230905" y="3650604"/>
            <a:chExt cx="5291156" cy="1072626"/>
          </a:xfrm>
        </p:grpSpPr>
        <p:sp>
          <p:nvSpPr>
            <p:cNvPr id="270" name="Google Shape;270;p27"/>
            <p:cNvSpPr txBox="1"/>
            <p:nvPr/>
          </p:nvSpPr>
          <p:spPr>
            <a:xfrm>
              <a:off x="2750733" y="3665914"/>
              <a:ext cx="3188652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th-TH" sz="2800" u="none" cap="none" strike="noStrike">
                  <a:solidFill>
                    <a:schemeClr val="dk1"/>
                  </a:solidFill>
                  <a:latin typeface="Prompt"/>
                  <a:ea typeface="Prompt"/>
                  <a:cs typeface="Prompt"/>
                  <a:sym typeface="Prompt"/>
                </a:rPr>
                <a:t>พื้นที่ผิวข้าง  = </a:t>
              </a:r>
              <a:endParaRPr b="0" i="0" sz="2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sp>
          <p:nvSpPr>
            <p:cNvPr id="271" name="Google Shape;271;p27"/>
            <p:cNvSpPr txBox="1"/>
            <p:nvPr/>
          </p:nvSpPr>
          <p:spPr>
            <a:xfrm>
              <a:off x="2230905" y="4230630"/>
              <a:ext cx="3188652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th-TH" sz="2800" u="none" cap="none" strike="noStrike">
                  <a:solidFill>
                    <a:schemeClr val="dk1"/>
                  </a:solidFill>
                  <a:latin typeface="Prompt"/>
                  <a:ea typeface="Prompt"/>
                  <a:cs typeface="Prompt"/>
                  <a:sym typeface="Prompt"/>
                </a:rPr>
                <a:t>พื้นที่ผิวทั้งหมด  = </a:t>
              </a:r>
              <a:endParaRPr b="0" i="0" sz="2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sp>
          <p:nvSpPr>
            <p:cNvPr id="272" name="Google Shape;272;p27"/>
            <p:cNvSpPr txBox="1"/>
            <p:nvPr/>
          </p:nvSpPr>
          <p:spPr>
            <a:xfrm>
              <a:off x="4462803" y="3650604"/>
              <a:ext cx="2462884" cy="52322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  <p:sp>
          <p:nvSpPr>
            <p:cNvPr id="273" name="Google Shape;273;p27"/>
            <p:cNvSpPr txBox="1"/>
            <p:nvPr/>
          </p:nvSpPr>
          <p:spPr>
            <a:xfrm>
              <a:off x="5059177" y="4200010"/>
              <a:ext cx="2462884" cy="52322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pic>
        <p:nvPicPr>
          <p:cNvPr descr="Surface Area Of Cylinder Right Circular" id="274" name="Google Shape;274;p2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72077" y="1463867"/>
            <a:ext cx="3195123" cy="271585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8"/>
          <p:cNvSpPr txBox="1"/>
          <p:nvPr/>
        </p:nvSpPr>
        <p:spPr>
          <a:xfrm>
            <a:off x="2018966" y="-25785"/>
            <a:ext cx="356657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R E C A P</a:t>
            </a:r>
            <a:endParaRPr/>
          </a:p>
        </p:txBody>
      </p:sp>
      <p:pic>
        <p:nvPicPr>
          <p:cNvPr descr="Recap Vectors &amp; Illustrations for Free Download | Freepik" id="280" name="Google Shape;28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800" y="243527"/>
            <a:ext cx="1442166" cy="1442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8141" y="270586"/>
            <a:ext cx="1314633" cy="3524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Google Shape;282;p28"/>
          <p:cNvGrpSpPr/>
          <p:nvPr/>
        </p:nvGrpSpPr>
        <p:grpSpPr>
          <a:xfrm>
            <a:off x="102846" y="2627719"/>
            <a:ext cx="4681617" cy="492600"/>
            <a:chOff x="-924481" y="2001024"/>
            <a:chExt cx="4681617" cy="492600"/>
          </a:xfrm>
        </p:grpSpPr>
        <p:sp>
          <p:nvSpPr>
            <p:cNvPr id="283" name="Google Shape;283;p28"/>
            <p:cNvSpPr txBox="1"/>
            <p:nvPr/>
          </p:nvSpPr>
          <p:spPr>
            <a:xfrm>
              <a:off x="-924481" y="2001024"/>
              <a:ext cx="3617658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th-TH" sz="2400" u="none" cap="none" strike="noStrike">
                  <a:solidFill>
                    <a:schemeClr val="dk1"/>
                  </a:solidFill>
                  <a:latin typeface="Prompt"/>
                  <a:ea typeface="Prompt"/>
                  <a:cs typeface="Prompt"/>
                  <a:sym typeface="Prompt"/>
                </a:rPr>
                <a:t>ปริมาตรทรงกระบอก =</a:t>
              </a:r>
              <a:endParaRPr b="0" i="0" sz="24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sp>
          <p:nvSpPr>
            <p:cNvPr id="284" name="Google Shape;284;p28"/>
            <p:cNvSpPr txBox="1"/>
            <p:nvPr/>
          </p:nvSpPr>
          <p:spPr>
            <a:xfrm>
              <a:off x="1294252" y="2023143"/>
              <a:ext cx="2462884" cy="461665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grpSp>
        <p:nvGrpSpPr>
          <p:cNvPr id="285" name="Google Shape;285;p28"/>
          <p:cNvGrpSpPr/>
          <p:nvPr/>
        </p:nvGrpSpPr>
        <p:grpSpPr>
          <a:xfrm>
            <a:off x="4111374" y="1706150"/>
            <a:ext cx="4078284" cy="2841643"/>
            <a:chOff x="4111374" y="1588833"/>
            <a:chExt cx="4273608" cy="2977740"/>
          </a:xfrm>
        </p:grpSpPr>
        <p:pic>
          <p:nvPicPr>
            <p:cNvPr descr="Volume of Cylinders formulas You Should Know - BYJUS" id="286" name="Google Shape;286;p2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386173" y="1706150"/>
              <a:ext cx="3803485" cy="278922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p28"/>
            <p:cNvSpPr/>
            <p:nvPr/>
          </p:nvSpPr>
          <p:spPr>
            <a:xfrm>
              <a:off x="4111374" y="1588833"/>
              <a:ext cx="4273608" cy="2977740"/>
            </a:xfrm>
            <a:prstGeom prst="rect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8" name="Google Shape;288;p28"/>
          <p:cNvSpPr txBox="1"/>
          <p:nvPr/>
        </p:nvSpPr>
        <p:spPr>
          <a:xfrm>
            <a:off x="2018966" y="878685"/>
            <a:ext cx="412269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3200" u="sng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ทรงกระบอก</a:t>
            </a:r>
            <a:endParaRPr b="0" i="0" sz="3600" u="sng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9"/>
          <p:cNvSpPr txBox="1"/>
          <p:nvPr/>
        </p:nvSpPr>
        <p:spPr>
          <a:xfrm>
            <a:off x="2018966" y="-25785"/>
            <a:ext cx="356657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R E C A P</a:t>
            </a:r>
            <a:endParaRPr/>
          </a:p>
        </p:txBody>
      </p:sp>
      <p:pic>
        <p:nvPicPr>
          <p:cNvPr descr="Recap Vectors &amp; Illustrations for Free Download | Freepik" id="294" name="Google Shape;29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800" y="243527"/>
            <a:ext cx="1442166" cy="1442166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9"/>
          <p:cNvSpPr txBox="1"/>
          <p:nvPr/>
        </p:nvSpPr>
        <p:spPr>
          <a:xfrm>
            <a:off x="576800" y="1469006"/>
            <a:ext cx="6127734" cy="2276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จงหาพื้นที่ผิวทั้งหมดของทรงกระบอก เมื่อรัศมี</a:t>
            </a:r>
            <a:b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ยาว 7 เซนติเมตร และมีความสูง 10 เซนติเมตร</a:t>
            </a:r>
            <a:endParaRPr b="0" i="0" sz="22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96" name="Google Shape;296;p29"/>
          <p:cNvSpPr txBox="1"/>
          <p:nvPr/>
        </p:nvSpPr>
        <p:spPr>
          <a:xfrm>
            <a:off x="6839906" y="1059765"/>
            <a:ext cx="23040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CASIO FX-991CW</a:t>
            </a:r>
            <a:endParaRPr b="1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7" name="Google Shape;297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8141" y="270586"/>
            <a:ext cx="1314633" cy="352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0355" y="1372005"/>
            <a:ext cx="1886069" cy="3204213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9"/>
          <p:cNvSpPr txBox="1"/>
          <p:nvPr/>
        </p:nvSpPr>
        <p:spPr>
          <a:xfrm>
            <a:off x="1049669" y="2865296"/>
            <a:ext cx="3188652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4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พื้นที่ผิวทั้งหมด </a:t>
            </a:r>
            <a:r>
              <a:rPr b="0" i="0" lang="th-TH" sz="24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= </a:t>
            </a:r>
            <a:endParaRPr b="0" i="0" sz="2400" u="none" cap="none" strike="noStrike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300" name="Google Shape;300;p29"/>
          <p:cNvSpPr txBox="1"/>
          <p:nvPr/>
        </p:nvSpPr>
        <p:spPr>
          <a:xfrm>
            <a:off x="3194469" y="2876561"/>
            <a:ext cx="2462884" cy="461665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301" name="Google Shape;301;p29"/>
          <p:cNvSpPr txBox="1"/>
          <p:nvPr/>
        </p:nvSpPr>
        <p:spPr>
          <a:xfrm>
            <a:off x="1049669" y="3334516"/>
            <a:ext cx="3188652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4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พื้นที่ผิวทั้งหมด </a:t>
            </a:r>
            <a:r>
              <a:rPr b="0" i="0" lang="th-TH" sz="24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= </a:t>
            </a:r>
            <a:endParaRPr b="0" i="0" sz="2400" u="none" cap="none" strike="noStrike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302" name="Google Shape;302;p29"/>
          <p:cNvSpPr txBox="1"/>
          <p:nvPr/>
        </p:nvSpPr>
        <p:spPr>
          <a:xfrm>
            <a:off x="3183959" y="3245763"/>
            <a:ext cx="3275105" cy="646331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pic>
        <p:nvPicPr>
          <p:cNvPr id="303" name="Google Shape;303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118003" y="1509256"/>
            <a:ext cx="1605581" cy="69532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cxnSp>
        <p:nvCxnSpPr>
          <p:cNvPr id="304" name="Google Shape;304;p29"/>
          <p:cNvCxnSpPr/>
          <p:nvPr/>
        </p:nvCxnSpPr>
        <p:spPr>
          <a:xfrm>
            <a:off x="1308538" y="1997616"/>
            <a:ext cx="1765738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5" name="Google Shape;305;p29"/>
          <p:cNvCxnSpPr/>
          <p:nvPr/>
        </p:nvCxnSpPr>
        <p:spPr>
          <a:xfrm>
            <a:off x="1185581" y="2521172"/>
            <a:ext cx="1463026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6" name="Google Shape;306;p29"/>
          <p:cNvCxnSpPr/>
          <p:nvPr/>
        </p:nvCxnSpPr>
        <p:spPr>
          <a:xfrm>
            <a:off x="4413904" y="2512634"/>
            <a:ext cx="1608524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7" name="Google Shape;307;p29"/>
          <p:cNvSpPr txBox="1"/>
          <p:nvPr/>
        </p:nvSpPr>
        <p:spPr>
          <a:xfrm>
            <a:off x="3149764" y="3733975"/>
            <a:ext cx="4871544" cy="588687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-23955" l="-2002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308" name="Google Shape;308;p29"/>
          <p:cNvSpPr txBox="1"/>
          <p:nvPr/>
        </p:nvSpPr>
        <p:spPr>
          <a:xfrm>
            <a:off x="2018966" y="940604"/>
            <a:ext cx="4122699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3200" u="sng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พื้นที่ผิว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0"/>
          <p:cNvSpPr txBox="1"/>
          <p:nvPr>
            <p:ph type="title"/>
          </p:nvPr>
        </p:nvSpPr>
        <p:spPr>
          <a:xfrm>
            <a:off x="-877594" y="826999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th-TH" sz="4000" u="sng"/>
              <a:t>Volume </a:t>
            </a:r>
            <a:endParaRPr sz="4000" u="sng"/>
          </a:p>
        </p:txBody>
      </p:sp>
      <p:sp>
        <p:nvSpPr>
          <p:cNvPr id="314" name="Google Shape;314;p30"/>
          <p:cNvSpPr txBox="1"/>
          <p:nvPr/>
        </p:nvSpPr>
        <p:spPr>
          <a:xfrm>
            <a:off x="2018966" y="-25785"/>
            <a:ext cx="356657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R E C A P</a:t>
            </a:r>
            <a:endParaRPr/>
          </a:p>
        </p:txBody>
      </p:sp>
      <p:pic>
        <p:nvPicPr>
          <p:cNvPr descr="Recap Vectors &amp; Illustrations for Free Download | Freepik" id="315" name="Google Shape;31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6800" y="243527"/>
            <a:ext cx="1442166" cy="1442166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0"/>
          <p:cNvSpPr txBox="1"/>
          <p:nvPr/>
        </p:nvSpPr>
        <p:spPr>
          <a:xfrm>
            <a:off x="377699" y="1410274"/>
            <a:ext cx="5682458" cy="22763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1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ภาชนะทรงกระบอกมีเส้นผ่านศูนย์กลาง 6.8 เซนติเมตร </a:t>
            </a:r>
            <a:br>
              <a:rPr b="0" i="0" lang="th-TH" sz="1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ถ้าภาชนะในบี้สามารถบรรจุของเหลวได้ 3,500 ลิตร </a:t>
            </a:r>
            <a:br>
              <a:rPr b="0" i="0" lang="th-TH" sz="1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จงหาความสูงของภาชนะใบนี้</a:t>
            </a:r>
            <a:endParaRPr b="0" i="0" sz="18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17" name="Google Shape;317;p30"/>
          <p:cNvSpPr txBox="1"/>
          <p:nvPr/>
        </p:nvSpPr>
        <p:spPr>
          <a:xfrm>
            <a:off x="843961" y="3125955"/>
            <a:ext cx="61968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และ       3,500 ลิตร = 3,500 ลูกบาศก์เซนติเมตร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18" name="Google Shape;318;p30"/>
          <p:cNvSpPr txBox="1"/>
          <p:nvPr/>
        </p:nvSpPr>
        <p:spPr>
          <a:xfrm>
            <a:off x="6839906" y="1014694"/>
            <a:ext cx="23040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CASIO FX-991CW</a:t>
            </a:r>
            <a:endParaRPr b="1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9" name="Google Shape;319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8141" y="270586"/>
            <a:ext cx="1314633" cy="352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0355" y="1372005"/>
            <a:ext cx="1886069" cy="32042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1" name="Google Shape;321;p30"/>
          <p:cNvGrpSpPr/>
          <p:nvPr/>
        </p:nvGrpSpPr>
        <p:grpSpPr>
          <a:xfrm>
            <a:off x="843961" y="3482530"/>
            <a:ext cx="3758690" cy="492600"/>
            <a:chOff x="113412" y="1991293"/>
            <a:chExt cx="3758690" cy="492600"/>
          </a:xfrm>
        </p:grpSpPr>
        <p:sp>
          <p:nvSpPr>
            <p:cNvPr id="322" name="Google Shape;322;p30"/>
            <p:cNvSpPr txBox="1"/>
            <p:nvPr/>
          </p:nvSpPr>
          <p:spPr>
            <a:xfrm>
              <a:off x="113412" y="1991293"/>
              <a:ext cx="3617658" cy="4926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-4937" l="-1346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  <p:sp>
          <p:nvSpPr>
            <p:cNvPr id="323" name="Google Shape;323;p30"/>
            <p:cNvSpPr txBox="1"/>
            <p:nvPr/>
          </p:nvSpPr>
          <p:spPr>
            <a:xfrm>
              <a:off x="1409218" y="2006777"/>
              <a:ext cx="2462884" cy="40011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sp>
        <p:nvSpPr>
          <p:cNvPr id="324" name="Google Shape;324;p30"/>
          <p:cNvSpPr txBox="1"/>
          <p:nvPr/>
        </p:nvSpPr>
        <p:spPr>
          <a:xfrm>
            <a:off x="843961" y="2739680"/>
            <a:ext cx="6471423" cy="369332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-26228" l="-752" r="0" t="-6554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325" name="Google Shape;325;p30"/>
          <p:cNvSpPr txBox="1"/>
          <p:nvPr/>
        </p:nvSpPr>
        <p:spPr>
          <a:xfrm>
            <a:off x="885241" y="3884867"/>
            <a:ext cx="5132631" cy="40011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-27269" l="-1187" r="0" t="-605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326" name="Google Shape;326;p30"/>
          <p:cNvSpPr txBox="1"/>
          <p:nvPr/>
        </p:nvSpPr>
        <p:spPr>
          <a:xfrm>
            <a:off x="2150467" y="4238732"/>
            <a:ext cx="5132631" cy="573362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pic>
        <p:nvPicPr>
          <p:cNvPr id="327" name="Google Shape;327;p3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046687" y="1523830"/>
            <a:ext cx="1708430" cy="69532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328" name="Google Shape;328;p30"/>
          <p:cNvSpPr txBox="1"/>
          <p:nvPr/>
        </p:nvSpPr>
        <p:spPr>
          <a:xfrm>
            <a:off x="3636063" y="4328995"/>
            <a:ext cx="3203843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96.4 เซนติเมตร</a:t>
            </a:r>
            <a:endParaRPr b="1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cxnSp>
        <p:nvCxnSpPr>
          <p:cNvPr id="329" name="Google Shape;329;p30"/>
          <p:cNvCxnSpPr/>
          <p:nvPr/>
        </p:nvCxnSpPr>
        <p:spPr>
          <a:xfrm>
            <a:off x="2397695" y="1881441"/>
            <a:ext cx="3203551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0" name="Google Shape;330;p30"/>
          <p:cNvCxnSpPr/>
          <p:nvPr/>
        </p:nvCxnSpPr>
        <p:spPr>
          <a:xfrm>
            <a:off x="2148194" y="2304449"/>
            <a:ext cx="3102581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1"/>
          <p:cNvSpPr txBox="1"/>
          <p:nvPr>
            <p:ph type="title"/>
          </p:nvPr>
        </p:nvSpPr>
        <p:spPr>
          <a:xfrm>
            <a:off x="2661169" y="1098174"/>
            <a:ext cx="5461337" cy="64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th-TH" sz="5400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การพัฒนาขั้นที่ 2</a:t>
            </a:r>
            <a:endParaRPr b="1" sz="5400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36" name="Google Shape;336;p31"/>
          <p:cNvSpPr txBox="1"/>
          <p:nvPr>
            <p:ph idx="2" type="title"/>
          </p:nvPr>
        </p:nvSpPr>
        <p:spPr>
          <a:xfrm>
            <a:off x="879185" y="933474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b="1" lang="th-TH"/>
              <a:t>03</a:t>
            </a:r>
            <a:endParaRPr b="1"/>
          </a:p>
        </p:txBody>
      </p:sp>
      <p:pic>
        <p:nvPicPr>
          <p:cNvPr descr="Math Class Images - Free Download on Freepik" id="337" name="Google Shape;33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0572" y="1580302"/>
            <a:ext cx="4782855" cy="318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8141" y="270586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2"/>
          <p:cNvSpPr txBox="1"/>
          <p:nvPr/>
        </p:nvSpPr>
        <p:spPr>
          <a:xfrm>
            <a:off x="156403" y="2635738"/>
            <a:ext cx="8884929" cy="1719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ถ้าความยาวของรัศมีเพิ่มขึ้น โดยที่ปริมาตรของกระป๋องยังคงเดิมคือ 300 มิลลิลิตร </a:t>
            </a:r>
            <a:b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แล้วความสูงของกระป๋องควรเป็นอย่างไร 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กระป๋องแบบใด มีพื้นที่ผิวน้อยที่สุด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จงหารัศมีของกระป๋องที่น้อยที่สุดที่เป็นไปได้ เพื่อที่จะลดวัสดุที่ใช้สำหรับผลิตกระป๋อง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44" name="Google Shape;344;p32"/>
          <p:cNvSpPr txBox="1"/>
          <p:nvPr>
            <p:ph type="title"/>
          </p:nvPr>
        </p:nvSpPr>
        <p:spPr>
          <a:xfrm>
            <a:off x="156403" y="370653"/>
            <a:ext cx="9044748" cy="17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 sz="1800">
                <a:latin typeface="Prompt"/>
                <a:ea typeface="Prompt"/>
                <a:cs typeface="Prompt"/>
                <a:sym typeface="Prompt"/>
              </a:rPr>
              <a:t>บริษัทเครื่องดื่มแห่งหนึ่งผลิตเครื่องดื่มกระป๋อง โดยแต่ละกระป๋องจะต้องบรรจุของเหลว </a:t>
            </a:r>
            <a:br>
              <a:rPr lang="th-TH" sz="1800">
                <a:latin typeface="Prompt"/>
                <a:ea typeface="Prompt"/>
                <a:cs typeface="Prompt"/>
                <a:sym typeface="Prompt"/>
              </a:rPr>
            </a:br>
            <a:r>
              <a:rPr lang="th-TH" sz="1800">
                <a:latin typeface="Prompt"/>
                <a:ea typeface="Prompt"/>
                <a:cs typeface="Prompt"/>
                <a:sym typeface="Prompt"/>
              </a:rPr>
              <a:t>300 มิลลิลิตร ในการสร้างแบบจำลองกระป๋อง บริษัทได้ทำการสำรวจรัศมีและความสูงขนาดของกระป๋องต่างกัน 2 แบบดังนี้</a:t>
            </a:r>
            <a:endParaRPr sz="1800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345" name="Google Shape;34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3376" y="4516150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2"/>
          <p:cNvSpPr/>
          <p:nvPr/>
        </p:nvSpPr>
        <p:spPr>
          <a:xfrm>
            <a:off x="156403" y="921838"/>
            <a:ext cx="1459563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2"/>
          <p:cNvSpPr/>
          <p:nvPr/>
        </p:nvSpPr>
        <p:spPr>
          <a:xfrm>
            <a:off x="827690" y="2722684"/>
            <a:ext cx="2364827" cy="318774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2"/>
          <p:cNvSpPr/>
          <p:nvPr/>
        </p:nvSpPr>
        <p:spPr>
          <a:xfrm>
            <a:off x="983701" y="3143435"/>
            <a:ext cx="3470057" cy="326543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2"/>
          <p:cNvSpPr/>
          <p:nvPr/>
        </p:nvSpPr>
        <p:spPr>
          <a:xfrm>
            <a:off x="2059829" y="3552011"/>
            <a:ext cx="1779074" cy="326543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2"/>
          <p:cNvSpPr/>
          <p:nvPr/>
        </p:nvSpPr>
        <p:spPr>
          <a:xfrm>
            <a:off x="886184" y="3975618"/>
            <a:ext cx="3788292" cy="326543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2"/>
          <p:cNvSpPr txBox="1"/>
          <p:nvPr/>
        </p:nvSpPr>
        <p:spPr>
          <a:xfrm>
            <a:off x="1449442" y="1665000"/>
            <a:ext cx="6245115" cy="888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A: </a:t>
            </a:r>
            <a:r>
              <a:rPr b="0" i="0" lang="th-TH" sz="18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3.09 เซนติเมตร, </a:t>
            </a:r>
            <a:r>
              <a:rPr b="0" i="0" lang="th-TH" sz="18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10.0 เซนติเมตร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1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B: </a:t>
            </a:r>
            <a:r>
              <a:rPr b="0" i="0" lang="th-TH" sz="18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2.82 เซนติเมตร, </a:t>
            </a:r>
            <a:r>
              <a:rPr b="0" i="0" lang="th-TH" sz="18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12.0 เซนติเมตร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52" name="Google Shape;352;p32"/>
          <p:cNvSpPr/>
          <p:nvPr/>
        </p:nvSpPr>
        <p:spPr>
          <a:xfrm>
            <a:off x="3813943" y="2693918"/>
            <a:ext cx="4636374" cy="318774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45077" y="0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33"/>
          <p:cNvSpPr txBox="1"/>
          <p:nvPr>
            <p:ph type="title"/>
          </p:nvPr>
        </p:nvSpPr>
        <p:spPr>
          <a:xfrm>
            <a:off x="419238" y="693837"/>
            <a:ext cx="4558891" cy="1743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Arial"/>
              <a:buChar char="•"/>
            </a:pPr>
            <a:r>
              <a:rPr lang="th-TH" sz="2400">
                <a:latin typeface="Vidaloka"/>
                <a:ea typeface="Vidaloka"/>
                <a:cs typeface="Vidaloka"/>
                <a:sym typeface="Vidaloka"/>
              </a:rPr>
              <a:t>สแกน QR code เพื่อดูขั้นตอนและ</a:t>
            </a:r>
            <a:r>
              <a:rPr lang="th-TH" sz="2400" u="sng">
                <a:latin typeface="Vidaloka"/>
                <a:ea typeface="Vidaloka"/>
                <a:cs typeface="Vidaloka"/>
                <a:sym typeface="Vidaloka"/>
              </a:rPr>
              <a:t>แนวทาง</a:t>
            </a:r>
            <a:r>
              <a:rPr lang="th-TH" sz="2400">
                <a:latin typeface="Vidaloka"/>
                <a:ea typeface="Vidaloka"/>
                <a:cs typeface="Vidaloka"/>
                <a:sym typeface="Vidaloka"/>
              </a:rPr>
              <a:t>ให้การแก้ไขปัญหา  </a:t>
            </a:r>
            <a:r>
              <a:rPr lang="th-TH" sz="2400">
                <a:latin typeface="Prompt"/>
                <a:ea typeface="Prompt"/>
                <a:cs typeface="Prompt"/>
                <a:sym typeface="Prompt"/>
              </a:rPr>
              <a:t>1(a)</a:t>
            </a:r>
            <a:endParaRPr sz="2400"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59" name="Google Shape;359;p33"/>
          <p:cNvSpPr txBox="1"/>
          <p:nvPr/>
        </p:nvSpPr>
        <p:spPr>
          <a:xfrm>
            <a:off x="419238" y="1727733"/>
            <a:ext cx="4558891" cy="1743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th-TH" sz="24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ตรวจสอบขั้นตอนการแก้ไขปัญหาอย่างละเอียด</a:t>
            </a:r>
            <a:endParaRPr b="0" i="0" sz="2400" u="none" cap="none" strike="noStrike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360" name="Google Shape;360;p33"/>
          <p:cNvSpPr txBox="1"/>
          <p:nvPr/>
        </p:nvSpPr>
        <p:spPr>
          <a:xfrm>
            <a:off x="255165" y="2706052"/>
            <a:ext cx="4558891" cy="17436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5016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th-TH" sz="24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ดูรายละเอียดของการแสดงวิธีทำเพื่อตรวจสอบความถูกต้อง และใช้เพื่อปรับปรุงและพัฒนาความเข้าใจในหัวข้อฟังก์ชันกำลังสอง</a:t>
            </a:r>
            <a:endParaRPr b="0" i="0" sz="1000" u="none" cap="none" strike="noStrike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pic>
        <p:nvPicPr>
          <p:cNvPr id="361" name="Google Shape;361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78128" y="693837"/>
            <a:ext cx="3710257" cy="3703081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3"/>
          <p:cNvSpPr/>
          <p:nvPr/>
        </p:nvSpPr>
        <p:spPr>
          <a:xfrm>
            <a:off x="4895193" y="352474"/>
            <a:ext cx="4106917" cy="4044444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1A16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4"/>
          <p:cNvSpPr txBox="1"/>
          <p:nvPr/>
        </p:nvSpPr>
        <p:spPr>
          <a:xfrm>
            <a:off x="156403" y="2345122"/>
            <a:ext cx="8884929" cy="25506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ถ้าความยาวของรัศมีเพิ่มขึ้น โดยที่ปริมาตรของกระป๋อง</a:t>
            </a:r>
            <a:b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ยังคงเดิมคือ 300 มิลลิลิตร แล้วความสูงของกระป๋อง</a:t>
            </a:r>
            <a:b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ควรเป็นอย่างไร 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กระป๋องแบบใด มีพื้นที่ผิวน้อยที่สุด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จงหารัศมีของกระป๋องที่น้อยที่สุดที่เป็นไปได้ </a:t>
            </a:r>
            <a:b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เพื่อที่จะลดวัสดุที่ใช้สำหรับผลิตกระป๋อง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68" name="Google Shape;368;p34"/>
          <p:cNvSpPr txBox="1"/>
          <p:nvPr>
            <p:ph type="title"/>
          </p:nvPr>
        </p:nvSpPr>
        <p:spPr>
          <a:xfrm>
            <a:off x="156403" y="212998"/>
            <a:ext cx="9044748" cy="17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 sz="1800">
                <a:latin typeface="Prompt"/>
                <a:ea typeface="Prompt"/>
                <a:cs typeface="Prompt"/>
                <a:sym typeface="Prompt"/>
              </a:rPr>
              <a:t>บริษัทเครื่องดื่มแห่งหนึ่งผลิตเครื่องดื่มกระป๋อง โดยแต่ละกระป๋องจะต้องบรรจุของเหลว </a:t>
            </a:r>
            <a:br>
              <a:rPr lang="th-TH" sz="1800">
                <a:latin typeface="Prompt"/>
                <a:ea typeface="Prompt"/>
                <a:cs typeface="Prompt"/>
                <a:sym typeface="Prompt"/>
              </a:rPr>
            </a:br>
            <a:r>
              <a:rPr lang="th-TH" sz="1800">
                <a:latin typeface="Prompt"/>
                <a:ea typeface="Prompt"/>
                <a:cs typeface="Prompt"/>
                <a:sym typeface="Prompt"/>
              </a:rPr>
              <a:t>300 มิลลิลิตร ในการสร้างแบบจำลองกระป๋อง บริษัทได้ทำการสำรวจรัศมีและความสูงขนาดของกระป๋องต่างกัน 2 แบบดังนี้</a:t>
            </a:r>
            <a:endParaRPr sz="1800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369" name="Google Shape;36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3376" y="448461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4"/>
          <p:cNvSpPr/>
          <p:nvPr/>
        </p:nvSpPr>
        <p:spPr>
          <a:xfrm>
            <a:off x="156403" y="764183"/>
            <a:ext cx="1459563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34"/>
          <p:cNvSpPr txBox="1"/>
          <p:nvPr/>
        </p:nvSpPr>
        <p:spPr>
          <a:xfrm>
            <a:off x="1449442" y="1507345"/>
            <a:ext cx="6245115" cy="888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A: </a:t>
            </a:r>
            <a:r>
              <a:rPr b="0" i="0" lang="th-TH" sz="18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3.09 เซนติเมตร, </a:t>
            </a:r>
            <a:r>
              <a:rPr b="0" i="0" lang="th-TH" sz="18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10.0 เซนติเมตร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1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B: </a:t>
            </a:r>
            <a:r>
              <a:rPr b="0" i="0" lang="th-TH" sz="18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2.82 เซนติเมตร, </a:t>
            </a:r>
            <a:r>
              <a:rPr b="0" i="0" lang="th-TH" sz="18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12.0 เซนติเมตร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372" name="Google Shape;372;p34"/>
          <p:cNvSpPr txBox="1"/>
          <p:nvPr/>
        </p:nvSpPr>
        <p:spPr>
          <a:xfrm>
            <a:off x="5399352" y="4349366"/>
            <a:ext cx="1653436" cy="369332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 เวลา: 15 นาที</a:t>
            </a:r>
            <a:endParaRPr b="0" i="0" sz="18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descr="Timer Images - Free Download on Freepik" id="373" name="Google Shape;373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6248" y="4109613"/>
            <a:ext cx="786207" cy="786207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4"/>
          <p:cNvSpPr/>
          <p:nvPr/>
        </p:nvSpPr>
        <p:spPr>
          <a:xfrm>
            <a:off x="6934501" y="2412201"/>
            <a:ext cx="1832065" cy="1804197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1A16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>
            <p:ph type="title"/>
          </p:nvPr>
        </p:nvSpPr>
        <p:spPr>
          <a:xfrm>
            <a:off x="713225" y="445025"/>
            <a:ext cx="3583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th-TH">
                <a:latin typeface="Prompt"/>
                <a:ea typeface="Prompt"/>
                <a:cs typeface="Prompt"/>
                <a:sym typeface="Prompt"/>
              </a:rPr>
              <a:t>สารบัญ</a:t>
            </a:r>
            <a:endParaRPr b="1"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28" name="Google Shape;128;p17"/>
          <p:cNvSpPr txBox="1"/>
          <p:nvPr>
            <p:ph idx="3" type="subTitle"/>
          </p:nvPr>
        </p:nvSpPr>
        <p:spPr>
          <a:xfrm>
            <a:off x="1655200" y="1942925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ขั้นนำ</a:t>
            </a:r>
            <a:endParaRPr b="1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29" name="Google Shape;129;p17"/>
          <p:cNvSpPr txBox="1"/>
          <p:nvPr>
            <p:ph idx="1" type="subTitle"/>
          </p:nvPr>
        </p:nvSpPr>
        <p:spPr>
          <a:xfrm>
            <a:off x="5001000" y="1942925"/>
            <a:ext cx="3002822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การพัฒนาขั้นที่ 1</a:t>
            </a:r>
            <a:endParaRPr b="1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30" name="Google Shape;130;p17"/>
          <p:cNvSpPr txBox="1"/>
          <p:nvPr>
            <p:ph idx="4" type="subTitle"/>
          </p:nvPr>
        </p:nvSpPr>
        <p:spPr>
          <a:xfrm>
            <a:off x="1655200" y="2255100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การเชื่อมโยงเข้าสู่บทเรียน</a:t>
            </a:r>
            <a:endParaRPr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31" name="Google Shape;131;p17"/>
          <p:cNvSpPr txBox="1"/>
          <p:nvPr>
            <p:ph idx="5" type="subTitle"/>
          </p:nvPr>
        </p:nvSpPr>
        <p:spPr>
          <a:xfrm>
            <a:off x="5108244" y="3723950"/>
            <a:ext cx="2788333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สรุปบทเรียน </a:t>
            </a:r>
            <a:endParaRPr/>
          </a:p>
        </p:txBody>
      </p:sp>
      <p:sp>
        <p:nvSpPr>
          <p:cNvPr id="132" name="Google Shape;132;p17"/>
          <p:cNvSpPr txBox="1"/>
          <p:nvPr>
            <p:ph idx="7" type="subTitle"/>
          </p:nvPr>
        </p:nvSpPr>
        <p:spPr>
          <a:xfrm>
            <a:off x="1655200" y="3723950"/>
            <a:ext cx="2486100" cy="35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</a:pPr>
            <a:r>
              <a:rPr b="1"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การพัฒนาขั้นที่ 2</a:t>
            </a:r>
            <a:endParaRPr b="1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33" name="Google Shape;133;p17"/>
          <p:cNvSpPr txBox="1"/>
          <p:nvPr>
            <p:ph idx="9" type="title"/>
          </p:nvPr>
        </p:nvSpPr>
        <p:spPr>
          <a:xfrm>
            <a:off x="2378650" y="130358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th-TH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01</a:t>
            </a:r>
            <a:endParaRPr b="1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134" name="Google Shape;134;p17"/>
          <p:cNvSpPr txBox="1"/>
          <p:nvPr>
            <p:ph idx="13" type="title"/>
          </p:nvPr>
        </p:nvSpPr>
        <p:spPr>
          <a:xfrm>
            <a:off x="5982811" y="1275425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th-TH">
                <a:solidFill>
                  <a:schemeClr val="dk1"/>
                </a:solidFill>
              </a:rPr>
              <a:t>02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35" name="Google Shape;135;p17"/>
          <p:cNvSpPr txBox="1"/>
          <p:nvPr>
            <p:ph idx="14" type="title"/>
          </p:nvPr>
        </p:nvSpPr>
        <p:spPr>
          <a:xfrm>
            <a:off x="2378700" y="308273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th-TH">
                <a:solidFill>
                  <a:schemeClr val="dk1"/>
                </a:solidFill>
              </a:rPr>
              <a:t>03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36" name="Google Shape;136;p17"/>
          <p:cNvSpPr txBox="1"/>
          <p:nvPr>
            <p:ph idx="15" type="title"/>
          </p:nvPr>
        </p:nvSpPr>
        <p:spPr>
          <a:xfrm>
            <a:off x="5982811" y="3121668"/>
            <a:ext cx="10392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b="1" lang="th-TH">
                <a:solidFill>
                  <a:schemeClr val="dk1"/>
                </a:solidFill>
              </a:rPr>
              <a:t>04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137" name="Google Shape;137;p17"/>
          <p:cNvSpPr txBox="1"/>
          <p:nvPr>
            <p:ph idx="6" type="subTitle"/>
          </p:nvPr>
        </p:nvSpPr>
        <p:spPr>
          <a:xfrm>
            <a:off x="5259360" y="4064632"/>
            <a:ext cx="2486100" cy="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th-TH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การวัดผลและประเมินผล</a:t>
            </a:r>
            <a:endParaRPr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38" name="Google Shape;13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5"/>
          <p:cNvSpPr txBox="1"/>
          <p:nvPr/>
        </p:nvSpPr>
        <p:spPr>
          <a:xfrm>
            <a:off x="309447" y="398432"/>
            <a:ext cx="888721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6075" lvl="0" marL="3460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ถ้าความยาวของรัศมีเพิ่มขึ้น โดยที่ปริมาตรของกระป๋องยังคงเดิมคือ </a:t>
            </a:r>
            <a:b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300 มิลลิลิตร แล้วความสูงของกระป๋องควรเป็นอย่างไร </a:t>
            </a:r>
            <a:endParaRPr/>
          </a:p>
        </p:txBody>
      </p:sp>
      <p:sp>
        <p:nvSpPr>
          <p:cNvPr id="380" name="Google Shape;380;p35"/>
          <p:cNvSpPr/>
          <p:nvPr/>
        </p:nvSpPr>
        <p:spPr>
          <a:xfrm>
            <a:off x="417786" y="1155205"/>
            <a:ext cx="8325194" cy="3626776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1" name="Google Shape;381;p35"/>
          <p:cNvGrpSpPr/>
          <p:nvPr/>
        </p:nvGrpSpPr>
        <p:grpSpPr>
          <a:xfrm>
            <a:off x="2411999" y="1277960"/>
            <a:ext cx="3617658" cy="515445"/>
            <a:chOff x="169379" y="2007219"/>
            <a:chExt cx="3617658" cy="515445"/>
          </a:xfrm>
        </p:grpSpPr>
        <p:sp>
          <p:nvSpPr>
            <p:cNvPr id="382" name="Google Shape;382;p35"/>
            <p:cNvSpPr txBox="1"/>
            <p:nvPr/>
          </p:nvSpPr>
          <p:spPr>
            <a:xfrm>
              <a:off x="169379" y="2030064"/>
              <a:ext cx="3617658" cy="49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th-TH" sz="2000" u="none" cap="none" strike="noStrike">
                  <a:solidFill>
                    <a:schemeClr val="dk1"/>
                  </a:solidFill>
                  <a:latin typeface="Prompt"/>
                  <a:ea typeface="Prompt"/>
                  <a:cs typeface="Prompt"/>
                  <a:sym typeface="Prompt"/>
                </a:rPr>
                <a:t>ปริมาตร  =</a:t>
              </a:r>
              <a:endParaRPr b="0" i="0" sz="20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sp>
          <p:nvSpPr>
            <p:cNvPr id="383" name="Google Shape;383;p35"/>
            <p:cNvSpPr txBox="1"/>
            <p:nvPr/>
          </p:nvSpPr>
          <p:spPr>
            <a:xfrm>
              <a:off x="747548" y="2007219"/>
              <a:ext cx="2462884" cy="461665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grpSp>
        <p:nvGrpSpPr>
          <p:cNvPr id="384" name="Google Shape;384;p35"/>
          <p:cNvGrpSpPr/>
          <p:nvPr/>
        </p:nvGrpSpPr>
        <p:grpSpPr>
          <a:xfrm>
            <a:off x="482303" y="1813851"/>
            <a:ext cx="6400955" cy="923330"/>
            <a:chOff x="1826713" y="1887657"/>
            <a:chExt cx="6048374" cy="923330"/>
          </a:xfrm>
        </p:grpSpPr>
        <p:sp>
          <p:nvSpPr>
            <p:cNvPr id="385" name="Google Shape;385;p35"/>
            <p:cNvSpPr txBox="1"/>
            <p:nvPr/>
          </p:nvSpPr>
          <p:spPr>
            <a:xfrm>
              <a:off x="1826713" y="1887657"/>
              <a:ext cx="6048374" cy="9233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80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rPr>
                <a:t>เมื่อความยาวของรัศมี (𝑟) เพิ่มขึ้น แล้วความสูง (ℎ) จะต้องลดลง</a:t>
              </a:r>
              <a:br>
                <a:rPr b="0" i="0" lang="th-TH" sz="180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rPr>
              </a:br>
              <a:r>
                <a:rPr b="0" i="0" lang="th-TH" sz="180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rPr>
                <a:t>หากปริมาตรของกระป๋องยังคงเท่าเดิม</a:t>
              </a:r>
              <a:endParaRPr b="0" i="0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cxnSp>
          <p:nvCxnSpPr>
            <p:cNvPr id="386" name="Google Shape;386;p35"/>
            <p:cNvCxnSpPr/>
            <p:nvPr/>
          </p:nvCxnSpPr>
          <p:spPr>
            <a:xfrm>
              <a:off x="2257354" y="2202940"/>
              <a:ext cx="2653134" cy="0"/>
            </a:xfrm>
            <a:prstGeom prst="straightConnector1">
              <a:avLst/>
            </a:prstGeom>
            <a:noFill/>
            <a:ln cap="flat" cmpd="sng" w="127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7" name="Google Shape;387;p35"/>
            <p:cNvCxnSpPr/>
            <p:nvPr/>
          </p:nvCxnSpPr>
          <p:spPr>
            <a:xfrm>
              <a:off x="5359310" y="2203728"/>
              <a:ext cx="2313145" cy="0"/>
            </a:xfrm>
            <a:prstGeom prst="straightConnector1">
              <a:avLst/>
            </a:prstGeom>
            <a:noFill/>
            <a:ln cap="flat" cmpd="sng" w="127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aphicFrame>
        <p:nvGraphicFramePr>
          <p:cNvPr id="388" name="Google Shape;388;p35"/>
          <p:cNvGraphicFramePr/>
          <p:nvPr/>
        </p:nvGraphicFramePr>
        <p:xfrm>
          <a:off x="1742092" y="257175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{1DBEC26A-3CAD-4564-B6FE-D8556E95047E}</a:tableStyleId>
              </a:tblPr>
              <a:tblGrid>
                <a:gridCol w="1311750"/>
                <a:gridCol w="1311750"/>
                <a:gridCol w="13117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ปริมาตร (มล.)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45725" marB="45725" marR="91450" marL="91450" anchor="ctr"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รัศมี (ซม.)  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45725" marB="45725" marR="91450" marL="91450" anchor="ctr"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ความสูง (ซม.) 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45725" marB="45725" marR="91450" marL="91450" anchor="ctr">
                    <a:solidFill>
                      <a:srgbClr val="D6D6D6"/>
                    </a:solidFill>
                  </a:tcPr>
                </a:tc>
              </a:tr>
              <a:tr h="370850">
                <a:tc row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300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2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23.873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4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5.9683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6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2.6525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8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1.492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389" name="Google Shape;389;p35"/>
          <p:cNvSpPr/>
          <p:nvPr/>
        </p:nvSpPr>
        <p:spPr>
          <a:xfrm>
            <a:off x="1026905" y="369845"/>
            <a:ext cx="2646462" cy="304839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35"/>
          <p:cNvSpPr/>
          <p:nvPr/>
        </p:nvSpPr>
        <p:spPr>
          <a:xfrm>
            <a:off x="757433" y="723571"/>
            <a:ext cx="1592703" cy="302952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35"/>
          <p:cNvSpPr/>
          <p:nvPr/>
        </p:nvSpPr>
        <p:spPr>
          <a:xfrm>
            <a:off x="2799041" y="731795"/>
            <a:ext cx="3738348" cy="336379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35"/>
          <p:cNvSpPr txBox="1"/>
          <p:nvPr/>
        </p:nvSpPr>
        <p:spPr>
          <a:xfrm>
            <a:off x="6862253" y="810159"/>
            <a:ext cx="23040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CASIO FX-991CW</a:t>
            </a:r>
            <a:endParaRPr b="1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3" name="Google Shape;393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95064" y="1155204"/>
            <a:ext cx="2212302" cy="3650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6897" y="1303885"/>
            <a:ext cx="1859711" cy="91379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cxnSp>
        <p:nvCxnSpPr>
          <p:cNvPr id="395" name="Google Shape;395;p35"/>
          <p:cNvCxnSpPr/>
          <p:nvPr/>
        </p:nvCxnSpPr>
        <p:spPr>
          <a:xfrm>
            <a:off x="5858078" y="2968593"/>
            <a:ext cx="0" cy="1455152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6"/>
          <p:cNvSpPr txBox="1"/>
          <p:nvPr/>
        </p:nvSpPr>
        <p:spPr>
          <a:xfrm>
            <a:off x="365093" y="444518"/>
            <a:ext cx="8887214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 startAt="2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กระป๋องแบบใด มีพื้นที่ผิวน้อยที่สุด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401" name="Google Shape;401;p36"/>
          <p:cNvSpPr txBox="1"/>
          <p:nvPr/>
        </p:nvSpPr>
        <p:spPr>
          <a:xfrm>
            <a:off x="1089078" y="1634857"/>
            <a:ext cx="6671134" cy="28931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-2315" l="-822" r="0" t="-1052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02" name="Google Shape;402;p36"/>
          <p:cNvSpPr/>
          <p:nvPr/>
        </p:nvSpPr>
        <p:spPr>
          <a:xfrm>
            <a:off x="455259" y="976096"/>
            <a:ext cx="8398097" cy="3653109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6"/>
          <p:cNvSpPr txBox="1"/>
          <p:nvPr/>
        </p:nvSpPr>
        <p:spPr>
          <a:xfrm>
            <a:off x="544639" y="1164857"/>
            <a:ext cx="3188652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th-TH" sz="20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พื้นที่ผิวทั้งหมด = </a:t>
            </a:r>
            <a:endParaRPr b="1" i="0" sz="20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04" name="Google Shape;404;p36"/>
          <p:cNvSpPr txBox="1"/>
          <p:nvPr/>
        </p:nvSpPr>
        <p:spPr>
          <a:xfrm>
            <a:off x="2281530" y="1126535"/>
            <a:ext cx="2462884" cy="4700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05" name="Google Shape;405;p36"/>
          <p:cNvSpPr/>
          <p:nvPr/>
        </p:nvSpPr>
        <p:spPr>
          <a:xfrm>
            <a:off x="2488325" y="411820"/>
            <a:ext cx="2138855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36"/>
          <p:cNvSpPr txBox="1"/>
          <p:nvPr/>
        </p:nvSpPr>
        <p:spPr>
          <a:xfrm>
            <a:off x="6708917" y="644689"/>
            <a:ext cx="2619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CASIO FX-991CW</a:t>
            </a:r>
            <a:endParaRPr b="1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7" name="Google Shape;407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08917" y="976096"/>
            <a:ext cx="2144440" cy="3643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08956" y="1153778"/>
            <a:ext cx="1718057" cy="80114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409" name="Google Shape;409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93412" y="1153778"/>
            <a:ext cx="1733601" cy="80114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7"/>
          <p:cNvSpPr txBox="1"/>
          <p:nvPr/>
        </p:nvSpPr>
        <p:spPr>
          <a:xfrm>
            <a:off x="199554" y="449541"/>
            <a:ext cx="8887214" cy="1046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 startAt="3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จงหารัศมีของกระป๋องที่น้อยที่สุดที่เป็นไปได้ เพื่อที่จะลดวัสดุที่ใช้สำหรับ</a:t>
            </a:r>
            <a:b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ผลิตกระป๋อง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415" name="Google Shape;415;p37"/>
          <p:cNvSpPr/>
          <p:nvPr/>
        </p:nvSpPr>
        <p:spPr>
          <a:xfrm>
            <a:off x="299545" y="1264838"/>
            <a:ext cx="8443435" cy="3517142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6" name="Google Shape;416;p37"/>
          <p:cNvGrpSpPr/>
          <p:nvPr/>
        </p:nvGrpSpPr>
        <p:grpSpPr>
          <a:xfrm>
            <a:off x="1814864" y="3029565"/>
            <a:ext cx="4858200" cy="492600"/>
            <a:chOff x="1594778" y="760890"/>
            <a:chExt cx="4858200" cy="492600"/>
          </a:xfrm>
        </p:grpSpPr>
        <p:sp>
          <p:nvSpPr>
            <p:cNvPr id="417" name="Google Shape;417;p37"/>
            <p:cNvSpPr txBox="1"/>
            <p:nvPr/>
          </p:nvSpPr>
          <p:spPr>
            <a:xfrm>
              <a:off x="1594778" y="760890"/>
              <a:ext cx="4858200" cy="4926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-29628" l="-1379" r="0" t="-1232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  <p:sp>
          <p:nvSpPr>
            <p:cNvPr id="418" name="Google Shape;418;p37"/>
            <p:cNvSpPr txBox="1"/>
            <p:nvPr/>
          </p:nvSpPr>
          <p:spPr>
            <a:xfrm>
              <a:off x="4160550" y="786894"/>
              <a:ext cx="1936258" cy="46166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grpSp>
        <p:nvGrpSpPr>
          <p:cNvPr id="419" name="Google Shape;419;p37"/>
          <p:cNvGrpSpPr/>
          <p:nvPr/>
        </p:nvGrpSpPr>
        <p:grpSpPr>
          <a:xfrm>
            <a:off x="2626404" y="1264838"/>
            <a:ext cx="3724898" cy="495089"/>
            <a:chOff x="-199993" y="2015811"/>
            <a:chExt cx="3724898" cy="495089"/>
          </a:xfrm>
        </p:grpSpPr>
        <p:sp>
          <p:nvSpPr>
            <p:cNvPr id="420" name="Google Shape;420;p37"/>
            <p:cNvSpPr txBox="1"/>
            <p:nvPr/>
          </p:nvSpPr>
          <p:spPr>
            <a:xfrm>
              <a:off x="-199993" y="2018300"/>
              <a:ext cx="3617658" cy="4926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-29628" l="-1854" r="0" t="-1232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  <p:sp>
          <p:nvSpPr>
            <p:cNvPr id="421" name="Google Shape;421;p37"/>
            <p:cNvSpPr txBox="1"/>
            <p:nvPr/>
          </p:nvSpPr>
          <p:spPr>
            <a:xfrm>
              <a:off x="1062021" y="2015811"/>
              <a:ext cx="2462884" cy="461665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th-TH" sz="1400" u="none" cap="none" strike="noStrike">
                  <a:latin typeface="Arial"/>
                  <a:ea typeface="Arial"/>
                  <a:cs typeface="Arial"/>
                  <a:sym typeface="Arial"/>
                </a:rPr>
                <a:t> </a:t>
              </a:r>
              <a:endParaRPr/>
            </a:p>
          </p:txBody>
        </p:sp>
      </p:grpSp>
      <p:sp>
        <p:nvSpPr>
          <p:cNvPr id="422" name="Google Shape;422;p37"/>
          <p:cNvSpPr txBox="1"/>
          <p:nvPr/>
        </p:nvSpPr>
        <p:spPr>
          <a:xfrm>
            <a:off x="3726398" y="3545761"/>
            <a:ext cx="3975403" cy="1138966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-4838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23" name="Google Shape;423;p37"/>
          <p:cNvSpPr txBox="1"/>
          <p:nvPr/>
        </p:nvSpPr>
        <p:spPr>
          <a:xfrm>
            <a:off x="3705063" y="1809398"/>
            <a:ext cx="2968001" cy="492600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 b="-46911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24" name="Google Shape;424;p37"/>
          <p:cNvSpPr txBox="1"/>
          <p:nvPr/>
        </p:nvSpPr>
        <p:spPr>
          <a:xfrm>
            <a:off x="1148922" y="2611590"/>
            <a:ext cx="7231950" cy="4926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-13578" l="-841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25" name="Google Shape;425;p37"/>
          <p:cNvSpPr/>
          <p:nvPr/>
        </p:nvSpPr>
        <p:spPr>
          <a:xfrm>
            <a:off x="1310838" y="414258"/>
            <a:ext cx="2874906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7"/>
          <p:cNvSpPr/>
          <p:nvPr/>
        </p:nvSpPr>
        <p:spPr>
          <a:xfrm>
            <a:off x="6207883" y="428183"/>
            <a:ext cx="765261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8"/>
          <p:cNvSpPr txBox="1"/>
          <p:nvPr/>
        </p:nvSpPr>
        <p:spPr>
          <a:xfrm>
            <a:off x="215320" y="338206"/>
            <a:ext cx="8887214" cy="1046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 startAt="3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จงหารัศมีของกระป๋องที่น้อยที่สุดที่เป็นไปได้ เพื่อที่จะลดวัสดุที่ใช้สำหรับ</a:t>
            </a:r>
            <a:b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ผลิตกระป๋อง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432" name="Google Shape;432;p38"/>
          <p:cNvSpPr/>
          <p:nvPr/>
        </p:nvSpPr>
        <p:spPr>
          <a:xfrm>
            <a:off x="303373" y="1107647"/>
            <a:ext cx="8439607" cy="3674333"/>
          </a:xfrm>
          <a:prstGeom prst="rect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38"/>
          <p:cNvSpPr/>
          <p:nvPr/>
        </p:nvSpPr>
        <p:spPr>
          <a:xfrm>
            <a:off x="1326604" y="302923"/>
            <a:ext cx="2874906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38"/>
          <p:cNvSpPr/>
          <p:nvPr/>
        </p:nvSpPr>
        <p:spPr>
          <a:xfrm>
            <a:off x="6223649" y="316848"/>
            <a:ext cx="765261" cy="412955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38"/>
          <p:cNvSpPr txBox="1"/>
          <p:nvPr/>
        </p:nvSpPr>
        <p:spPr>
          <a:xfrm>
            <a:off x="829369" y="3281512"/>
            <a:ext cx="2957548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ใช้อนุพันธ์ของฟังก์ชัน: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36" name="Google Shape;436;p38"/>
          <p:cNvSpPr txBox="1"/>
          <p:nvPr/>
        </p:nvSpPr>
        <p:spPr>
          <a:xfrm>
            <a:off x="860775" y="3676524"/>
            <a:ext cx="4816125" cy="71865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37" name="Google Shape;437;p38"/>
          <p:cNvSpPr txBox="1"/>
          <p:nvPr/>
        </p:nvSpPr>
        <p:spPr>
          <a:xfrm>
            <a:off x="860775" y="1140172"/>
            <a:ext cx="2957548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000" u="sng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วิธีที่ 1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38" name="Google Shape;438;p38"/>
          <p:cNvSpPr txBox="1"/>
          <p:nvPr/>
        </p:nvSpPr>
        <p:spPr>
          <a:xfrm>
            <a:off x="861869" y="1586385"/>
            <a:ext cx="2957548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วาดกราฟ: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39" name="Google Shape;439;p38"/>
          <p:cNvSpPr txBox="1"/>
          <p:nvPr/>
        </p:nvSpPr>
        <p:spPr>
          <a:xfrm>
            <a:off x="833952" y="2816041"/>
            <a:ext cx="2957548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000" u="sng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วิธีที่ 2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40" name="Google Shape;440;p38"/>
          <p:cNvSpPr txBox="1"/>
          <p:nvPr/>
        </p:nvSpPr>
        <p:spPr>
          <a:xfrm>
            <a:off x="860775" y="1925911"/>
            <a:ext cx="6981824" cy="52758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8138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41" name="Google Shape;441;p38"/>
          <p:cNvSpPr txBox="1"/>
          <p:nvPr/>
        </p:nvSpPr>
        <p:spPr>
          <a:xfrm>
            <a:off x="6868045" y="757513"/>
            <a:ext cx="261973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CASIO FX-991CW</a:t>
            </a:r>
            <a:endParaRPr b="1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2" name="Google Shape;442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68045" y="1091566"/>
            <a:ext cx="2144440" cy="369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93210" y="1225842"/>
            <a:ext cx="1847417" cy="842791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444" name="Google Shape;444;p38"/>
          <p:cNvPicPr preferRelativeResize="0"/>
          <p:nvPr/>
        </p:nvPicPr>
        <p:blipFill rotWithShape="1">
          <a:blip r:embed="rId7">
            <a:alphaModFix/>
          </a:blip>
          <a:srcRect b="0" l="30769" r="32462" t="9184"/>
          <a:stretch/>
        </p:blipFill>
        <p:spPr>
          <a:xfrm>
            <a:off x="4592312" y="1179790"/>
            <a:ext cx="1794126" cy="1667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3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988910" y="1212143"/>
            <a:ext cx="1888506" cy="92116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446" name="Google Shape;446;p38"/>
          <p:cNvSpPr/>
          <p:nvPr/>
        </p:nvSpPr>
        <p:spPr>
          <a:xfrm>
            <a:off x="7172023" y="1691898"/>
            <a:ext cx="856430" cy="281574"/>
          </a:xfrm>
          <a:prstGeom prst="rect">
            <a:avLst/>
          </a:prstGeom>
          <a:solidFill>
            <a:srgbClr val="FFFF00">
              <a:alpha val="2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38"/>
          <p:cNvSpPr txBox="1"/>
          <p:nvPr/>
        </p:nvSpPr>
        <p:spPr>
          <a:xfrm>
            <a:off x="4633812" y="3835798"/>
            <a:ext cx="1711126" cy="40011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 b="-27269" l="0" r="0" t="-605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448" name="Google Shape;448;p38"/>
          <p:cNvSpPr txBox="1"/>
          <p:nvPr/>
        </p:nvSpPr>
        <p:spPr>
          <a:xfrm>
            <a:off x="803420" y="2456347"/>
            <a:ext cx="4782206" cy="369332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 b="-26226" l="-1147" r="0" t="-8194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9"/>
          <p:cNvSpPr txBox="1"/>
          <p:nvPr>
            <p:ph type="title"/>
          </p:nvPr>
        </p:nvSpPr>
        <p:spPr>
          <a:xfrm>
            <a:off x="5357584" y="2705937"/>
            <a:ext cx="43911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th-TH" sz="3200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สรุปบทเรียน </a:t>
            </a:r>
            <a:endParaRPr/>
          </a:p>
        </p:txBody>
      </p:sp>
      <p:sp>
        <p:nvSpPr>
          <p:cNvPr id="454" name="Google Shape;454;p39"/>
          <p:cNvSpPr txBox="1"/>
          <p:nvPr>
            <p:ph idx="2" type="title"/>
          </p:nvPr>
        </p:nvSpPr>
        <p:spPr>
          <a:xfrm>
            <a:off x="5342011" y="1608801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th-TH">
                <a:solidFill>
                  <a:schemeClr val="dk1"/>
                </a:solidFill>
              </a:rPr>
              <a:t>04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descr="Performance assessment Vectors &amp; Illustrations for Free Download | Freepik" id="455" name="Google Shape;455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7057" y="403270"/>
            <a:ext cx="4068586" cy="4068586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39"/>
          <p:cNvSpPr txBox="1"/>
          <p:nvPr>
            <p:ph idx="1" type="subTitle"/>
          </p:nvPr>
        </p:nvSpPr>
        <p:spPr>
          <a:xfrm>
            <a:off x="3511350" y="3277173"/>
            <a:ext cx="45612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th-TH" sz="1600"/>
              <a:t>                         </a:t>
            </a:r>
            <a:r>
              <a:rPr lang="th-TH" sz="1600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การวัดผลและประเมินผล</a:t>
            </a:r>
            <a:endParaRPr sz="1600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/>
          </a:p>
        </p:txBody>
      </p:sp>
      <p:pic>
        <p:nvPicPr>
          <p:cNvPr id="457" name="Google Shape;457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0"/>
          <p:cNvSpPr txBox="1"/>
          <p:nvPr>
            <p:ph type="title"/>
          </p:nvPr>
        </p:nvSpPr>
        <p:spPr>
          <a:xfrm>
            <a:off x="4594074" y="1504087"/>
            <a:ext cx="4305851" cy="22928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h-TH" sz="2000">
                <a:latin typeface="Prompt"/>
                <a:ea typeface="Prompt"/>
                <a:cs typeface="Prompt"/>
                <a:sym typeface="Prompt"/>
              </a:rPr>
              <a:t>การทำความเข้าใจแนวคิดทางเรขาคณิต เช่น รัศมี ความสูง และปริมาตร ถือเป็นสิ่งสำคัญในการออกแบบสิ่งต่าง ๆ ในชีวิตประจำวัน เพื่อเพิ่มประสิทธิภาพในการใช้ทรัพยากรให้เกิดประโยชน์สูงสุด และสามารถใช้ข้อมูลในการประกอบ</a:t>
            </a:r>
            <a:br>
              <a:rPr lang="th-TH" sz="2000">
                <a:latin typeface="Prompt"/>
                <a:ea typeface="Prompt"/>
                <a:cs typeface="Prompt"/>
                <a:sym typeface="Prompt"/>
              </a:rPr>
            </a:br>
            <a:r>
              <a:rPr lang="th-TH" sz="2000">
                <a:latin typeface="Prompt"/>
                <a:ea typeface="Prompt"/>
                <a:cs typeface="Prompt"/>
                <a:sym typeface="Prompt"/>
              </a:rPr>
              <a:t>การตัดสินใจได้</a:t>
            </a:r>
            <a:endParaRPr sz="2000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descr="Math Images - Free Download on Freepik" id="463" name="Google Shape;46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075" y="1500187"/>
            <a:ext cx="42726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5975" y="4452975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0"/>
          <p:cNvSpPr txBox="1"/>
          <p:nvPr/>
        </p:nvSpPr>
        <p:spPr>
          <a:xfrm>
            <a:off x="-131288" y="5108510"/>
            <a:ext cx="9031212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th-TH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1400" u="none" cap="none" strike="noStrike">
                <a:solidFill>
                  <a:srgbClr val="E8EAED"/>
                </a:solidFill>
                <a:latin typeface="Arial"/>
                <a:ea typeface="Arial"/>
                <a:cs typeface="Arial"/>
                <a:sym typeface="Arial"/>
              </a:rPr>
              <a:t>โดยสรุป การทำความเข้าใจแนวคิดทางเรขาคณิต เช่น รัศมี ความสูง และปริมาตร ถือเป็นสิ่งสำคัญในการออกแบบวัตถุในชีวิตประจำวัน การเพิ่มประสิทธิภาพพื้นที่ และการตัดสินใจโดยใช้ข้อมูลรอบด้าน เช่น การผลิต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rformance assessment Vectors &amp; Illustrations for Free Download | Freepik" id="470" name="Google Shape;470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6006" y="-165392"/>
            <a:ext cx="2205254" cy="2205254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41"/>
          <p:cNvSpPr txBox="1"/>
          <p:nvPr/>
        </p:nvSpPr>
        <p:spPr>
          <a:xfrm>
            <a:off x="3321465" y="266449"/>
            <a:ext cx="594233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sng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Performance Task</a:t>
            </a:r>
            <a:endParaRPr/>
          </a:p>
        </p:txBody>
      </p:sp>
      <p:pic>
        <p:nvPicPr>
          <p:cNvPr id="472" name="Google Shape;472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1"/>
          <p:cNvSpPr txBox="1"/>
          <p:nvPr/>
        </p:nvSpPr>
        <p:spPr>
          <a:xfrm>
            <a:off x="348375" y="1677601"/>
            <a:ext cx="8681325" cy="977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ให้นักเรียนออกแบบบรรจุภัณฑ์ที่เป็นลูกบาศก์ ให้มีความสูงและเส้นผ่านศูนย์กลางเท่ากับกระป๋อง A</a:t>
            </a:r>
            <a:endParaRPr/>
          </a:p>
        </p:txBody>
      </p:sp>
      <p:sp>
        <p:nvSpPr>
          <p:cNvPr id="474" name="Google Shape;474;p41"/>
          <p:cNvSpPr txBox="1"/>
          <p:nvPr/>
        </p:nvSpPr>
        <p:spPr>
          <a:xfrm>
            <a:off x="348376" y="2670904"/>
            <a:ext cx="8681324" cy="1438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lphaLcParenR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ความกว้างของลูกบาศก์ควรเป็นเท่าใดจึงจะมีปริมาตรเท่ากับกระป๋องแบบ A</a:t>
            </a:r>
            <a:endParaRPr/>
          </a:p>
          <a:p>
            <a:pPr indent="-4572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lphaLcParenR"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ให้นักเรียนพิจารณาข้อดีของบรรจุภัณฑ์ที่เป็นลูกบาศก์และทรงกระบอก</a:t>
            </a:r>
            <a:b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พร้อมทั้งแสดงเหตุผลประกอบ</a:t>
            </a:r>
            <a:r>
              <a:rPr b="0" i="0" lang="th-TH" sz="20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 </a:t>
            </a:r>
            <a:endParaRPr b="0" i="0" sz="2000" u="none" cap="none" strike="noStrike">
              <a:solidFill>
                <a:srgbClr val="00B05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475" name="Google Shape;475;p41"/>
          <p:cNvSpPr txBox="1"/>
          <p:nvPr/>
        </p:nvSpPr>
        <p:spPr>
          <a:xfrm>
            <a:off x="994307" y="4972443"/>
            <a:ext cx="4893906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th-TH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th-TH" sz="1400" u="none" cap="none" strike="noStrike">
                <a:solidFill>
                  <a:srgbClr val="E8EAED"/>
                </a:solidFill>
                <a:latin typeface="Arial"/>
                <a:ea typeface="Arial"/>
                <a:cs typeface="Arial"/>
                <a:sym typeface="Arial"/>
              </a:rPr>
              <a:t>ออกแบบบรรจุภัณฑ์ทรงลูกบาศก์ที่มีความสูงเท่ากับ Can A และมีความยาวเท่ากับเส้นผ่านศูนย์กลางของ Can 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0" name="Google Shape;480;p42"/>
          <p:cNvGraphicFramePr/>
          <p:nvPr/>
        </p:nvGraphicFramePr>
        <p:xfrm>
          <a:off x="437740" y="17641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{1DBEC26A-3CAD-4564-B6FE-D8556E95047E}</a:tableStyleId>
              </a:tblPr>
              <a:tblGrid>
                <a:gridCol w="2067125"/>
                <a:gridCol w="2067125"/>
                <a:gridCol w="2067125"/>
                <a:gridCol w="2067125"/>
              </a:tblGrid>
              <a:tr h="317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dk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0 คะแนน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dk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1 คะแนน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dk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2 คะแนน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72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lt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ความเข้าใจ</a:t>
                      </a:r>
                      <a:endParaRPr sz="1800" u="none" cap="none" strike="noStrike">
                        <a:solidFill>
                          <a:schemeClr val="lt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ไม่มีความเข้าใจ</a:t>
                      </a:r>
                      <a:endParaRPr sz="1300" u="none" cap="none" strike="noStrike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มีความเข้าใจในพื้นฐาน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มีความเข้าใจที่ถูกต้อง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01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lt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การประยุกต์</a:t>
                      </a:r>
                      <a:endParaRPr sz="1800" u="none" cap="none" strike="noStrike">
                        <a:solidFill>
                          <a:schemeClr val="lt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ไม่สามารถประยุกต์ใช้ได้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มีพื้นฐานของทักษะการแก้ปัญหา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มีทักษะในการแก้ไขปัญหา</a:t>
                      </a:r>
                      <a:b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</a:b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ได้อย่างถูกต้อง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01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lt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การให้เหตุผล</a:t>
                      </a:r>
                      <a:endParaRPr sz="1800" u="none" cap="none" strike="noStrike">
                        <a:solidFill>
                          <a:schemeClr val="lt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ไม่สามารถให้เหตุผลได้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มีพื้นฐานของการให้เหตุผล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มีการให้เหตุผลที่ชัดเจน</a:t>
                      </a:r>
                      <a:b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</a:b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และครอบคลุม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24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th-TH" sz="1800" u="none" cap="none" strike="noStrike">
                          <a:solidFill>
                            <a:schemeClr val="lt1"/>
                          </a:solidFill>
                          <a:latin typeface="Vidaloka"/>
                          <a:ea typeface="Vidaloka"/>
                          <a:cs typeface="Vidaloka"/>
                          <a:sym typeface="Vidaloka"/>
                        </a:rPr>
                        <a:t>การคำนวณ</a:t>
                      </a:r>
                      <a:endParaRPr sz="1800" u="none" cap="none" strike="noStrike">
                        <a:solidFill>
                          <a:schemeClr val="lt1"/>
                        </a:solidFill>
                        <a:latin typeface="Vidaloka"/>
                        <a:ea typeface="Vidaloka"/>
                        <a:cs typeface="Vidaloka"/>
                        <a:sym typeface="Vidaloka"/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ไม่สามารถคำนวณได้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มีพื้นฐานทางด้านการคำนวณ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th-TH" sz="1300" u="none" cap="none" strike="noStrike">
                          <a:solidFill>
                            <a:schemeClr val="dk1"/>
                          </a:solidFill>
                        </a:rPr>
                        <a:t>สามารถคำนวณได้อย่างถูกต้อง</a:t>
                      </a:r>
                      <a:endParaRPr sz="13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81" name="Google Shape;481;p42"/>
          <p:cNvSpPr txBox="1"/>
          <p:nvPr/>
        </p:nvSpPr>
        <p:spPr>
          <a:xfrm>
            <a:off x="1284529" y="359353"/>
            <a:ext cx="7597890" cy="8262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1" i="0" lang="th-TH" sz="4800" u="sng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เกณฑ์การวัดและประเมินผล</a:t>
            </a:r>
            <a:endParaRPr b="1" i="0" sz="4800" u="sng" cap="none" strike="noStrike">
              <a:solidFill>
                <a:schemeClr val="dk1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pic>
        <p:nvPicPr>
          <p:cNvPr descr="Grading Generic color lineal-color icon" id="482" name="Google Shape;482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895" y="456809"/>
            <a:ext cx="1093635" cy="1123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rformance assessment Vectors &amp; Illustrations for Free Download | Freepik" id="488" name="Google Shape;488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6006" y="-193967"/>
            <a:ext cx="2205254" cy="2205254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3"/>
          <p:cNvSpPr txBox="1"/>
          <p:nvPr/>
        </p:nvSpPr>
        <p:spPr>
          <a:xfrm>
            <a:off x="3321465" y="266449"/>
            <a:ext cx="594233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sng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Performance Task</a:t>
            </a:r>
            <a:endParaRPr/>
          </a:p>
        </p:txBody>
      </p:sp>
      <p:pic>
        <p:nvPicPr>
          <p:cNvPr id="490" name="Google Shape;490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43"/>
          <p:cNvSpPr txBox="1"/>
          <p:nvPr/>
        </p:nvSpPr>
        <p:spPr>
          <a:xfrm>
            <a:off x="533311" y="1545992"/>
            <a:ext cx="8730484" cy="3522824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-696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4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erformance assessment Vectors &amp; Illustrations for Free Download | Freepik" id="496" name="Google Shape;49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6006" y="-193967"/>
            <a:ext cx="2205254" cy="2205254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44"/>
          <p:cNvSpPr txBox="1"/>
          <p:nvPr/>
        </p:nvSpPr>
        <p:spPr>
          <a:xfrm>
            <a:off x="3321465" y="266449"/>
            <a:ext cx="594233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Vidaloka"/>
              <a:buNone/>
            </a:pPr>
            <a:r>
              <a:rPr b="0" i="0" lang="th-TH" sz="4800" u="sng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Performance Task</a:t>
            </a:r>
            <a:endParaRPr/>
          </a:p>
        </p:txBody>
      </p:sp>
      <p:pic>
        <p:nvPicPr>
          <p:cNvPr id="498" name="Google Shape;498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44"/>
          <p:cNvSpPr txBox="1"/>
          <p:nvPr/>
        </p:nvSpPr>
        <p:spPr>
          <a:xfrm>
            <a:off x="874568" y="1508115"/>
            <a:ext cx="8389227" cy="34151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000" u="sng" cap="none" strike="noStrike">
                <a:solidFill>
                  <a:srgbClr val="0D0D0D"/>
                </a:solidFill>
                <a:latin typeface="Prompt"/>
                <a:ea typeface="Prompt"/>
                <a:cs typeface="Prompt"/>
                <a:sym typeface="Prompt"/>
              </a:rPr>
              <a:t>แนวทางการแก้ปัญหา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-342900" lvl="2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AutoNum type="alphaLcParenR" startAt="2"/>
            </a:pP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ข้อดีของบรรจุภัณฑ์ที่เป็นลูกบาศก์: </a:t>
            </a:r>
            <a:b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มีต้นทุนการผลิตที่ลดลงและมีประสิทธิภาพในการจัดพื้นที่ได้ดีขึ้น</a:t>
            </a:r>
            <a:b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ในระหว่างการจัดเก็บหรือการขนส่ง </a:t>
            </a:r>
            <a:endParaRPr/>
          </a:p>
          <a:p>
            <a:pPr indent="0" lvl="2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   </a:t>
            </a: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ข้อดีของบรรจุภัณฑ์ที่เป็นทรงกระบอก: </a:t>
            </a:r>
            <a:b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1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   </a:t>
            </a:r>
            <a:r>
              <a:rPr b="0" i="0" lang="th-TH" sz="18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มีรูปลักษณ์ที่ดึงดูดใจ สะดวกในการถ่ายเทของเหลว</a:t>
            </a:r>
            <a:endParaRPr b="1" i="0" sz="1800" u="none" cap="none" strike="noStrike">
              <a:solidFill>
                <a:srgbClr val="000000"/>
              </a:solidFill>
              <a:latin typeface="Cambria Math"/>
              <a:ea typeface="Cambria Math"/>
              <a:cs typeface="Cambria Math"/>
              <a:sym typeface="Cambria Math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0000"/>
              </a:solidFill>
              <a:latin typeface="Cambria Math"/>
              <a:ea typeface="Cambria Math"/>
              <a:cs typeface="Cambria Math"/>
              <a:sym typeface="Cambria Math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0000"/>
              </a:solidFill>
              <a:latin typeface="Cambria Math"/>
              <a:ea typeface="Cambria Math"/>
              <a:cs typeface="Cambria Math"/>
              <a:sym typeface="Cambria Math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 txBox="1"/>
          <p:nvPr/>
        </p:nvSpPr>
        <p:spPr>
          <a:xfrm>
            <a:off x="-304800" y="2002711"/>
            <a:ext cx="5933709" cy="8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th-TH" sz="65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แนะนำบทเรียน</a:t>
            </a:r>
            <a:endParaRPr b="1" i="0" sz="65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1715093" y="3023830"/>
            <a:ext cx="3892045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0" i="0" lang="th-TH" sz="1600" u="none" cap="none" strike="noStrike">
                <a:solidFill>
                  <a:srgbClr val="4C3E2C"/>
                </a:solidFill>
                <a:latin typeface="Prompt"/>
                <a:ea typeface="Prompt"/>
                <a:cs typeface="Prompt"/>
                <a:sym typeface="Prompt"/>
              </a:rPr>
              <a:t>การเชื่อมโยงเข้าสู่บทเรียน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2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45" name="Google Shape;14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2825" y="853152"/>
            <a:ext cx="3317302" cy="3317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5"/>
          <p:cNvSpPr txBox="1"/>
          <p:nvPr/>
        </p:nvSpPr>
        <p:spPr>
          <a:xfrm>
            <a:off x="-323196" y="1390799"/>
            <a:ext cx="9876117" cy="16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0000" u="none" cap="none" strike="noStrike">
                <a:solidFill>
                  <a:srgbClr val="000000"/>
                </a:solidFill>
                <a:latin typeface="Vidaloka"/>
                <a:ea typeface="Vidaloka"/>
                <a:cs typeface="Vidaloka"/>
                <a:sym typeface="Vidaloka"/>
              </a:rPr>
              <a:t>สำหรับคุณครู</a:t>
            </a:r>
            <a:endParaRPr b="1" i="0" sz="10000" u="none" cap="none" strike="noStrike">
              <a:solidFill>
                <a:srgbClr val="000000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  <p:sp>
        <p:nvSpPr>
          <p:cNvPr id="505" name="Google Shape;505;p45"/>
          <p:cNvSpPr txBox="1"/>
          <p:nvPr/>
        </p:nvSpPr>
        <p:spPr>
          <a:xfrm>
            <a:off x="1554712" y="3035099"/>
            <a:ext cx="61203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0" i="0" lang="th-TH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แนวทางการแก้ปัญหาที่เป็นไปได้ + Rubrics</a:t>
            </a:r>
            <a:endParaRPr/>
          </a:p>
        </p:txBody>
      </p:sp>
      <p:pic>
        <p:nvPicPr>
          <p:cNvPr id="506" name="Google Shape;506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1" name="Google Shape;511;p46"/>
          <p:cNvGraphicFramePr/>
          <p:nvPr/>
        </p:nvGraphicFramePr>
        <p:xfrm>
          <a:off x="86710" y="129480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{9B495275-EE4D-4A1E-8D65-C523B3F0456E}</a:tableStyleId>
              </a:tblPr>
              <a:tblGrid>
                <a:gridCol w="1467075"/>
                <a:gridCol w="2482775"/>
                <a:gridCol w="2482775"/>
                <a:gridCol w="2482775"/>
              </a:tblGrid>
              <a:tr h="237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รายการ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0 คะแนน</a:t>
                      </a:r>
                      <a:endParaRPr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1 คะแนน</a:t>
                      </a:r>
                      <a:endParaRPr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2 คะแนน</a:t>
                      </a:r>
                      <a:endParaRPr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</a:tr>
              <a:tr h="416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ความเข้าใจทางเรขาคณิต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นักเรียนไม่ได้แสดงให้เห็นถึงความเข้าใจเกี่ยวกับทรงเรขาคณิต หรือสูตรการหาปริมาตร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นักเรียนมีความเข้าใจเกี่ยวกับรูปเรขาคณิต หรือสูตรการหาปริมาตร แต่มีข้อผิดพลาดบ้าง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นักเรียนระบุทรงเรขาคณิตได้อย่างถูกต้อง และใช้สูตรการหาปริมาตรได้อย่างแม่นยำ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</a:tr>
              <a:tr h="519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การประยุกต์ใช้พื้นที่ผิวและปริมาตร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th-TH" sz="12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นักเรียนไม่สามารถประยุกต์ใช้พื้นที่ผิวและปริมาตรได้อย่างถูกต้อง และไม่สามารถแสดงทักษะในการแก้ปัญหาได้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th-TH" sz="12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นักเรียนสามารถประยุกต์ใช้พื้นที่ผิวและปริมาตรได้บางส่วนและแสดงทักษะในการแก้ปัญหาพื้นฐานได้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0" i="0" lang="th-TH" sz="1200" u="none" cap="none" strike="noStrike">
                          <a:solidFill>
                            <a:schemeClr val="dk1"/>
                          </a:solidFill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สามารถประยุกต์ใช้พื้นที่ผิวและปริมาตรได้อย่างถูกต้องและแสดงทักษะในการแก้ปัญหาได้อย่างเชี่ยวชาญ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</a:tr>
              <a:tr h="237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การให้เหตุผลในการวัด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นักเรียนไม่สามารถให้เหตุผลในการวัดได้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นักเรียนสามารถให้เหตุผลพื้นฐานในการวัดได้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นักเรียนให้เหตุผลที่สมเหตุสมผลและครอบคลุม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</a:tr>
              <a:tr h="462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th-TH" sz="14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การคำนวณปริมาตร</a:t>
                      </a:r>
                      <a:endParaRPr b="1" sz="14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นักเรียนไม่มีความพยายามในการคิดคำนวณ หรือคำนวณไม่ถูกต้อง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นักเรียนมีความพยายามในการคำนวณในการคำนวณปริมาตร หรือมีการคำนวณถูกต้องในบางส่วน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h-TH" sz="1200" u="none" cap="none" strike="noStrike">
                          <a:latin typeface="Prompt"/>
                          <a:ea typeface="Prompt"/>
                          <a:cs typeface="Prompt"/>
                          <a:sym typeface="Prompt"/>
                        </a:rPr>
                        <a:t>นักเรียนคำนวณปริมาตรได้อย่างถูกต้องแม่นยำ</a:t>
                      </a:r>
                      <a:endParaRPr sz="1200" u="none" cap="none" strike="noStrike">
                        <a:latin typeface="Prompt"/>
                        <a:ea typeface="Prompt"/>
                        <a:cs typeface="Prompt"/>
                        <a:sym typeface="Prompt"/>
                      </a:endParaRPr>
                    </a:p>
                  </a:txBody>
                  <a:tcPr marT="34300" marB="34300" marR="68575" marL="68575"/>
                </a:tc>
              </a:tr>
            </a:tbl>
          </a:graphicData>
        </a:graphic>
      </p:graphicFrame>
      <p:sp>
        <p:nvSpPr>
          <p:cNvPr id="512" name="Google Shape;512;p46"/>
          <p:cNvSpPr txBox="1"/>
          <p:nvPr/>
        </p:nvSpPr>
        <p:spPr>
          <a:xfrm>
            <a:off x="2305511" y="696382"/>
            <a:ext cx="453297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000" u="sng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แนวทางเกณฑ์การวัดและประเมินผล</a:t>
            </a:r>
            <a:endParaRPr b="1" i="0" sz="2000" u="sng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"/>
          <p:cNvSpPr txBox="1"/>
          <p:nvPr>
            <p:ph type="title"/>
          </p:nvPr>
        </p:nvSpPr>
        <p:spPr>
          <a:xfrm>
            <a:off x="1674774" y="425133"/>
            <a:ext cx="37149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th-TH" sz="4400">
                <a:latin typeface="Prompt"/>
                <a:ea typeface="Prompt"/>
                <a:cs typeface="Prompt"/>
                <a:sym typeface="Prompt"/>
              </a:rPr>
              <a:t>ขั้นนำ</a:t>
            </a:r>
            <a:endParaRPr b="1" sz="4400"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52" name="Google Shape;152;p19"/>
          <p:cNvSpPr txBox="1"/>
          <p:nvPr>
            <p:ph idx="2" type="title"/>
          </p:nvPr>
        </p:nvSpPr>
        <p:spPr>
          <a:xfrm>
            <a:off x="640500" y="148683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th-TH"/>
              <a:t>01</a:t>
            </a:r>
            <a:endParaRPr/>
          </a:p>
        </p:txBody>
      </p:sp>
      <p:sp>
        <p:nvSpPr>
          <p:cNvPr id="153" name="Google Shape;153;p19"/>
          <p:cNvSpPr txBox="1"/>
          <p:nvPr>
            <p:ph idx="1" type="subTitle"/>
          </p:nvPr>
        </p:nvSpPr>
        <p:spPr>
          <a:xfrm>
            <a:off x="3109074" y="637833"/>
            <a:ext cx="4561200" cy="3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th-TH" sz="2000">
                <a:latin typeface="Prompt"/>
                <a:ea typeface="Prompt"/>
                <a:cs typeface="Prompt"/>
                <a:sym typeface="Prompt"/>
              </a:rPr>
              <a:t>เครื่องดื่มกระป๋องมีรูปทรงอย่างไร</a:t>
            </a:r>
            <a:endParaRPr sz="2000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54" name="Google Shape;15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ncing Coke Cans on Make a GIF" id="155" name="Google Shape;15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7711" y="1247731"/>
            <a:ext cx="5995501" cy="3364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0"/>
          <p:cNvSpPr txBox="1"/>
          <p:nvPr>
            <p:ph type="title"/>
          </p:nvPr>
        </p:nvSpPr>
        <p:spPr>
          <a:xfrm>
            <a:off x="318614" y="1520302"/>
            <a:ext cx="7762913" cy="53232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th-TH" sz="3200">
                <a:latin typeface="Prompt"/>
                <a:ea typeface="Prompt"/>
                <a:cs typeface="Prompt"/>
                <a:sym typeface="Prompt"/>
              </a:rPr>
              <a:t>การวัดความยาว</a:t>
            </a:r>
            <a:endParaRPr b="1" sz="3200"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61" name="Google Shape;161;p20"/>
          <p:cNvSpPr txBox="1"/>
          <p:nvPr/>
        </p:nvSpPr>
        <p:spPr>
          <a:xfrm>
            <a:off x="1288026" y="542250"/>
            <a:ext cx="5749588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1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Checkpoint: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ความสูง เส้นรอบวงและรัศมีของทรงกระบอก</a:t>
            </a:r>
            <a:endParaRPr b="0" i="0" sz="22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descr="Checkpoint Generic Outline Color icon" id="162" name="Google Shape;16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2017" y="335147"/>
            <a:ext cx="1076009" cy="107600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318614" y="1992578"/>
            <a:ext cx="8039574" cy="25891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การวัดความสูง:   ใช้</a:t>
            </a:r>
            <a:r>
              <a:rPr b="0" i="0" lang="th-TH" sz="2200" u="sng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ไม้บรรทัด</a:t>
            </a: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วัด</a:t>
            </a:r>
            <a: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ความสูงจากฐานถึงด้านบนสุด </a:t>
            </a:r>
            <a:b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                       </a:t>
            </a: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จากนั้นบันทึกผล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การวัดเส้นรอบวง: ใช้</a:t>
            </a:r>
            <a:r>
              <a:rPr b="0" i="0" lang="th-TH" sz="2200" u="sng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เชือกพันรอบทรงกระบอก</a:t>
            </a: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แล้ว</a:t>
            </a:r>
            <a: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วัดความยาว</a:t>
            </a:r>
            <a:b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                       ของเชือก</a:t>
            </a: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โดยใช้ไม้บรรทัด แล้วบันทึกผล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b="0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คำนวณรัศมีของ</a:t>
            </a:r>
            <a:r>
              <a:rPr b="1" i="0" lang="th-TH" sz="2200" u="none" cap="none" strike="noStrike">
                <a:solidFill>
                  <a:srgbClr val="333333"/>
                </a:solidFill>
                <a:latin typeface="Prompt"/>
                <a:ea typeface="Prompt"/>
                <a:cs typeface="Prompt"/>
                <a:sym typeface="Prompt"/>
              </a:rPr>
              <a:t>ทรงกระบอก </a:t>
            </a:r>
            <a:endParaRPr b="1" i="0" sz="2200" u="none" cap="none" strike="noStrike">
              <a:solidFill>
                <a:srgbClr val="333333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64" name="Google Shape;16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/>
        </p:nvSpPr>
        <p:spPr>
          <a:xfrm>
            <a:off x="6924891" y="4286730"/>
            <a:ext cx="1653436" cy="40011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เวลา: 5 นาที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descr="Timer Images - Free Download on Freepik" id="166" name="Google Shape;166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78492" y="4140386"/>
            <a:ext cx="692798" cy="692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1"/>
          <p:cNvSpPr txBox="1"/>
          <p:nvPr>
            <p:ph type="title"/>
          </p:nvPr>
        </p:nvSpPr>
        <p:spPr>
          <a:xfrm>
            <a:off x="228007" y="548957"/>
            <a:ext cx="8759207" cy="165821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 sz="2200">
                <a:latin typeface="Prompt"/>
                <a:ea typeface="Prompt"/>
                <a:cs typeface="Prompt"/>
                <a:sym typeface="Prompt"/>
              </a:rPr>
              <a:t>บริษัทเครื่องดื่มแห่งหนึ่งผลิตเครื่องดื่มกระป๋อง โดยแต่ละกระป๋องจะต้องบรรจุของเหลว 300 มิลลิลิตร ในการสร้างแบบจำลองกระป๋อง บริษัทได้ทำการสำรวจรัศมีและความสูงขนาดของกระป๋องต่างกัน 2 แบบดังนี้</a:t>
            </a:r>
            <a:endParaRPr sz="2200"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id="172" name="Google Shape;17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3212" y="4342894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1"/>
          <p:cNvSpPr txBox="1"/>
          <p:nvPr/>
        </p:nvSpPr>
        <p:spPr>
          <a:xfrm>
            <a:off x="584695" y="2410925"/>
            <a:ext cx="8045833" cy="1154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A: </a:t>
            </a:r>
            <a:r>
              <a:rPr b="0" i="0" lang="th-TH" sz="24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3.09 เซนติเมตร, </a:t>
            </a:r>
            <a:r>
              <a:rPr b="0" i="0" lang="th-TH" sz="24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10.0 เซนติเมตร</a:t>
            </a:r>
            <a:r>
              <a:rPr b="1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แบบ B: </a:t>
            </a:r>
            <a:r>
              <a:rPr b="0" i="0" lang="th-TH" sz="2400" u="none" cap="none" strike="noStrike">
                <a:solidFill>
                  <a:srgbClr val="FF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2.82 เซนติเมตร, </a:t>
            </a:r>
            <a:r>
              <a:rPr b="0" i="0" lang="th-TH" sz="2400" u="none" cap="none" strike="noStrike">
                <a:solidFill>
                  <a:srgbClr val="00B050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 = 12.0 เซนติเมตร</a:t>
            </a:r>
            <a:endParaRPr b="0" i="0" sz="24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74" name="Google Shape;174;p21"/>
          <p:cNvSpPr/>
          <p:nvPr/>
        </p:nvSpPr>
        <p:spPr>
          <a:xfrm>
            <a:off x="283186" y="1179515"/>
            <a:ext cx="3549970" cy="489622"/>
          </a:xfrm>
          <a:prstGeom prst="roundRect">
            <a:avLst>
              <a:gd fmla="val 16667" name="adj"/>
            </a:avLst>
          </a:prstGeom>
          <a:solidFill>
            <a:srgbClr val="FFFF00">
              <a:alpha val="3882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/>
          <p:nvPr>
            <p:ph idx="2" type="title"/>
          </p:nvPr>
        </p:nvSpPr>
        <p:spPr>
          <a:xfrm>
            <a:off x="4390042" y="1686105"/>
            <a:ext cx="1650900" cy="9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b="1" lang="th-TH"/>
              <a:t>02</a:t>
            </a:r>
            <a:endParaRPr b="1"/>
          </a:p>
        </p:txBody>
      </p:sp>
      <p:pic>
        <p:nvPicPr>
          <p:cNvPr descr="Math Class Images - Free Download on Freepik" id="180" name="Google Shape;18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7285" y="1022106"/>
            <a:ext cx="4078815" cy="2717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2"/>
          <p:cNvSpPr txBox="1"/>
          <p:nvPr>
            <p:ph type="title"/>
          </p:nvPr>
        </p:nvSpPr>
        <p:spPr>
          <a:xfrm>
            <a:off x="4405615" y="2783241"/>
            <a:ext cx="43911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th-TH" sz="4000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การพัฒนาขั้นที่ 1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3"/>
          <p:cNvSpPr txBox="1"/>
          <p:nvPr>
            <p:ph type="title"/>
          </p:nvPr>
        </p:nvSpPr>
        <p:spPr>
          <a:xfrm>
            <a:off x="-13093" y="40542"/>
            <a:ext cx="3566570" cy="10967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th-TH" sz="4800"/>
              <a:t>F O C U S</a:t>
            </a:r>
            <a:endParaRPr/>
          </a:p>
        </p:txBody>
      </p:sp>
      <p:sp>
        <p:nvSpPr>
          <p:cNvPr id="188" name="Google Shape;188;p23"/>
          <p:cNvSpPr txBox="1"/>
          <p:nvPr/>
        </p:nvSpPr>
        <p:spPr>
          <a:xfrm>
            <a:off x="2194761" y="3736640"/>
            <a:ext cx="3053835" cy="4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Montserrat"/>
              <a:buNone/>
            </a:pPr>
            <a:r>
              <a:rPr b="0" i="0" lang="th-TH" sz="3000" u="none" cap="none" strike="noStrike">
                <a:solidFill>
                  <a:schemeClr val="dk2"/>
                </a:solidFill>
                <a:latin typeface="Prompt"/>
                <a:ea typeface="Prompt"/>
                <a:cs typeface="Prompt"/>
                <a:sym typeface="Prompt"/>
              </a:rPr>
              <a:t>ความสูง</a:t>
            </a:r>
            <a:endParaRPr b="0" i="0" sz="3000" u="none" cap="none" strike="noStrike">
              <a:solidFill>
                <a:schemeClr val="dk2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189" name="Google Shape;189;p23"/>
          <p:cNvSpPr txBox="1"/>
          <p:nvPr/>
        </p:nvSpPr>
        <p:spPr>
          <a:xfrm>
            <a:off x="5270329" y="3736093"/>
            <a:ext cx="2126100" cy="4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3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รัศมี</a:t>
            </a:r>
            <a:endParaRPr b="0" i="0" sz="3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grpSp>
        <p:nvGrpSpPr>
          <p:cNvPr id="190" name="Google Shape;190;p23"/>
          <p:cNvGrpSpPr/>
          <p:nvPr/>
        </p:nvGrpSpPr>
        <p:grpSpPr>
          <a:xfrm>
            <a:off x="3553477" y="3446221"/>
            <a:ext cx="343669" cy="348916"/>
            <a:chOff x="-59400775" y="4084200"/>
            <a:chExt cx="311125" cy="315875"/>
          </a:xfrm>
        </p:grpSpPr>
        <p:sp>
          <p:nvSpPr>
            <p:cNvPr id="191" name="Google Shape;191;p23"/>
            <p:cNvSpPr/>
            <p:nvPr/>
          </p:nvSpPr>
          <p:spPr>
            <a:xfrm>
              <a:off x="-59400775" y="4317350"/>
              <a:ext cx="89800" cy="82725"/>
            </a:xfrm>
            <a:custGeom>
              <a:rect b="b" l="l" r="r" t="t"/>
              <a:pathLst>
                <a:path extrusionOk="0" h="3309" w="3592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3"/>
            <p:cNvSpPr/>
            <p:nvPr/>
          </p:nvSpPr>
          <p:spPr>
            <a:xfrm>
              <a:off x="-59400000" y="4084200"/>
              <a:ext cx="89825" cy="212700"/>
            </a:xfrm>
            <a:custGeom>
              <a:rect b="b" l="l" r="r" t="t"/>
              <a:pathLst>
                <a:path extrusionOk="0" h="8508" w="3593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3"/>
            <p:cNvSpPr/>
            <p:nvPr/>
          </p:nvSpPr>
          <p:spPr>
            <a:xfrm>
              <a:off x="-59290500" y="4317350"/>
              <a:ext cx="89800" cy="82725"/>
            </a:xfrm>
            <a:custGeom>
              <a:rect b="b" l="l" r="r" t="t"/>
              <a:pathLst>
                <a:path extrusionOk="0" h="3309" w="3592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23"/>
            <p:cNvSpPr/>
            <p:nvPr/>
          </p:nvSpPr>
          <p:spPr>
            <a:xfrm>
              <a:off x="-59290500" y="4084200"/>
              <a:ext cx="89800" cy="212700"/>
            </a:xfrm>
            <a:custGeom>
              <a:rect b="b" l="l" r="r" t="t"/>
              <a:pathLst>
                <a:path extrusionOk="0" h="8508" w="3592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23"/>
            <p:cNvSpPr/>
            <p:nvPr/>
          </p:nvSpPr>
          <p:spPr>
            <a:xfrm>
              <a:off x="-59181025" y="4317350"/>
              <a:ext cx="89800" cy="82725"/>
            </a:xfrm>
            <a:custGeom>
              <a:rect b="b" l="l" r="r" t="t"/>
              <a:pathLst>
                <a:path extrusionOk="0" h="3309" w="3592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23"/>
            <p:cNvSpPr/>
            <p:nvPr/>
          </p:nvSpPr>
          <p:spPr>
            <a:xfrm>
              <a:off x="-59179450" y="4084200"/>
              <a:ext cx="89800" cy="212700"/>
            </a:xfrm>
            <a:custGeom>
              <a:rect b="b" l="l" r="r" t="t"/>
              <a:pathLst>
                <a:path extrusionOk="0" h="8508" w="3592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t/>
              </a:r>
              <a:endParaRPr b="0" i="0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7" name="Google Shape;197;p23"/>
          <p:cNvGrpSpPr/>
          <p:nvPr/>
        </p:nvGrpSpPr>
        <p:grpSpPr>
          <a:xfrm>
            <a:off x="6730144" y="3418221"/>
            <a:ext cx="366052" cy="356831"/>
            <a:chOff x="-31817400" y="3910025"/>
            <a:chExt cx="301675" cy="294075"/>
          </a:xfrm>
        </p:grpSpPr>
        <p:sp>
          <p:nvSpPr>
            <p:cNvPr id="198" name="Google Shape;198;p23"/>
            <p:cNvSpPr/>
            <p:nvPr/>
          </p:nvSpPr>
          <p:spPr>
            <a:xfrm>
              <a:off x="-31817400" y="3911550"/>
              <a:ext cx="301675" cy="292550"/>
            </a:xfrm>
            <a:custGeom>
              <a:rect b="b" l="l" r="r" t="t"/>
              <a:pathLst>
                <a:path extrusionOk="0" h="11702" w="12067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solidFill>
              <a:srgbClr val="2F272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23"/>
            <p:cNvSpPr/>
            <p:nvPr/>
          </p:nvSpPr>
          <p:spPr>
            <a:xfrm>
              <a:off x="-31816600" y="4062950"/>
              <a:ext cx="144150" cy="140600"/>
            </a:xfrm>
            <a:custGeom>
              <a:rect b="b" l="l" r="r" t="t"/>
              <a:pathLst>
                <a:path extrusionOk="0" h="5624" w="5766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solidFill>
              <a:srgbClr val="2F272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23"/>
            <p:cNvSpPr/>
            <p:nvPr/>
          </p:nvSpPr>
          <p:spPr>
            <a:xfrm>
              <a:off x="-31648050" y="3910025"/>
              <a:ext cx="129175" cy="127725"/>
            </a:xfrm>
            <a:custGeom>
              <a:rect b="b" l="l" r="r" t="t"/>
              <a:pathLst>
                <a:path extrusionOk="0" h="5109" w="5167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solidFill>
              <a:srgbClr val="2F272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1" name="Google Shape;20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51860" y="4480774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3"/>
          <p:cNvSpPr txBox="1"/>
          <p:nvPr/>
        </p:nvSpPr>
        <p:spPr>
          <a:xfrm>
            <a:off x="2652744" y="365786"/>
            <a:ext cx="6487882" cy="9111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วาดแบบจำลองกระป๋องแบบ A และแบบ B </a:t>
            </a:r>
            <a:b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</a:br>
            <a:r>
              <a:rPr b="0" i="0" lang="th-TH" sz="2200" u="none" cap="none" strike="noStrike">
                <a:solidFill>
                  <a:schemeClr val="dk1"/>
                </a:solidFill>
                <a:latin typeface="Prompt"/>
                <a:ea typeface="Prompt"/>
                <a:cs typeface="Prompt"/>
                <a:sym typeface="Prompt"/>
              </a:rPr>
              <a:t>พร้อมทั้งระบุความสูงและรัศมีของกระป๋อง</a:t>
            </a:r>
            <a:endParaRPr b="0" i="0" sz="22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t/>
            </a:r>
            <a:endParaRPr b="0" i="1" sz="2200" u="none" cap="none" strike="noStrike">
              <a:solidFill>
                <a:schemeClr val="dk1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03" name="Google Shape;203;p23"/>
          <p:cNvSpPr txBox="1"/>
          <p:nvPr/>
        </p:nvSpPr>
        <p:spPr>
          <a:xfrm>
            <a:off x="513855" y="4260063"/>
            <a:ext cx="1653436" cy="40011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0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เวลา: 5 นาที</a:t>
            </a:r>
            <a:endParaRPr b="0" i="0" sz="20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pic>
        <p:nvPicPr>
          <p:cNvPr descr="Timer Images - Free Download on Freepik" id="204" name="Google Shape;204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7455" y="3775052"/>
            <a:ext cx="692798" cy="6927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5" name="Google Shape;205;p23"/>
          <p:cNvGrpSpPr/>
          <p:nvPr/>
        </p:nvGrpSpPr>
        <p:grpSpPr>
          <a:xfrm>
            <a:off x="2794857" y="1304540"/>
            <a:ext cx="5429613" cy="1800451"/>
            <a:chOff x="2751995" y="1217404"/>
            <a:chExt cx="5429613" cy="1800451"/>
          </a:xfrm>
        </p:grpSpPr>
        <p:pic>
          <p:nvPicPr>
            <p:cNvPr descr="Vector Clip Art - Pop Can Clip Art, HD Png Download , Transparent Png Image  - PNGitem" id="206" name="Google Shape;206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832878" y="1889581"/>
              <a:ext cx="863269" cy="112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Vector Clip Art - Pop Can Clip Art, HD Png Download , Transparent Png Image  - PNGitem" id="207" name="Google Shape;207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-5400000">
              <a:off x="6092418" y="1328124"/>
              <a:ext cx="863269" cy="112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Vector Clip Art - Pop Can Clip Art, HD Png Download , Transparent Png Image  - PNGitem" id="208" name="Google Shape;208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-1024803">
              <a:off x="4816962" y="1487431"/>
              <a:ext cx="863269" cy="112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Vector Clip Art - Pop Can Clip Art, HD Png Download , Transparent Png Image  - PNGitem" id="209" name="Google Shape;209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rot="970535">
              <a:off x="2892066" y="1315317"/>
              <a:ext cx="863269" cy="112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Vector Clip Art - Pop Can Clip Art, HD Png Download , Transparent Png Image  - PNGitem" id="210" name="Google Shape;210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 flipH="1" rot="5400000">
              <a:off x="7185837" y="1941935"/>
              <a:ext cx="863269" cy="11282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 txBox="1"/>
          <p:nvPr/>
        </p:nvSpPr>
        <p:spPr>
          <a:xfrm>
            <a:off x="535600" y="3705296"/>
            <a:ext cx="10934453" cy="22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🡪 ความสูงของกระป๋องเป็นเท่าใด</a:t>
            </a:r>
            <a:endParaRPr b="0" i="0" sz="24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sp>
        <p:nvSpPr>
          <p:cNvPr id="216" name="Google Shape;216;p24"/>
          <p:cNvSpPr txBox="1"/>
          <p:nvPr/>
        </p:nvSpPr>
        <p:spPr>
          <a:xfrm>
            <a:off x="1073605" y="247043"/>
            <a:ext cx="596236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</a:pPr>
            <a:r>
              <a:rPr b="0" i="0" lang="th-TH" sz="4800" u="none" cap="none" strike="noStrik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rPr>
              <a:t>Checkpoint</a:t>
            </a:r>
            <a:endParaRPr/>
          </a:p>
        </p:txBody>
      </p:sp>
      <p:pic>
        <p:nvPicPr>
          <p:cNvPr descr="Checkpoint Generic Outline Color icon" id="217" name="Google Shape;21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404" y="362196"/>
            <a:ext cx="1076009" cy="1076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3212" y="285359"/>
            <a:ext cx="1314633" cy="3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4"/>
          <p:cNvSpPr txBox="1"/>
          <p:nvPr/>
        </p:nvSpPr>
        <p:spPr>
          <a:xfrm>
            <a:off x="535600" y="4206276"/>
            <a:ext cx="751522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th-TH" sz="240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rPr>
              <a:t>🡪 รัศมีของกระป๋องเป็นเท่าใด</a:t>
            </a:r>
            <a:endParaRPr b="0" i="0" sz="2400" u="none" cap="none" strike="noStrike">
              <a:solidFill>
                <a:srgbClr val="000000"/>
              </a:solidFill>
              <a:latin typeface="Prompt"/>
              <a:ea typeface="Prompt"/>
              <a:cs typeface="Prompt"/>
              <a:sym typeface="Prompt"/>
            </a:endParaRPr>
          </a:p>
        </p:txBody>
      </p:sp>
      <p:grpSp>
        <p:nvGrpSpPr>
          <p:cNvPr id="220" name="Google Shape;220;p24"/>
          <p:cNvGrpSpPr/>
          <p:nvPr/>
        </p:nvGrpSpPr>
        <p:grpSpPr>
          <a:xfrm>
            <a:off x="1546865" y="1175540"/>
            <a:ext cx="6050269" cy="2279266"/>
            <a:chOff x="1922943" y="1235115"/>
            <a:chExt cx="6050269" cy="2279266"/>
          </a:xfrm>
        </p:grpSpPr>
        <p:sp>
          <p:nvSpPr>
            <p:cNvPr id="221" name="Google Shape;221;p24"/>
            <p:cNvSpPr txBox="1"/>
            <p:nvPr/>
          </p:nvSpPr>
          <p:spPr>
            <a:xfrm>
              <a:off x="5392902" y="1235115"/>
              <a:ext cx="1769898" cy="2539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1" lang="th-TH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rPr>
                <a:t>r = 2.82 เซนติเมตร</a:t>
              </a:r>
              <a:endParaRPr b="0" i="1" sz="1050" u="none" cap="none" strike="noStrike">
                <a:solidFill>
                  <a:srgbClr val="000000"/>
                </a:solidFill>
                <a:latin typeface="Prompt"/>
                <a:ea typeface="Prompt"/>
                <a:cs typeface="Prompt"/>
                <a:sym typeface="Prompt"/>
              </a:endParaRPr>
            </a:p>
          </p:txBody>
        </p:sp>
        <p:grpSp>
          <p:nvGrpSpPr>
            <p:cNvPr id="222" name="Google Shape;222;p24"/>
            <p:cNvGrpSpPr/>
            <p:nvPr/>
          </p:nvGrpSpPr>
          <p:grpSpPr>
            <a:xfrm>
              <a:off x="1922943" y="1514940"/>
              <a:ext cx="6050269" cy="1999441"/>
              <a:chOff x="1922943" y="1514940"/>
              <a:chExt cx="6050269" cy="1999441"/>
            </a:xfrm>
          </p:grpSpPr>
          <p:sp>
            <p:nvSpPr>
              <p:cNvPr id="223" name="Google Shape;223;p24"/>
              <p:cNvSpPr txBox="1"/>
              <p:nvPr/>
            </p:nvSpPr>
            <p:spPr>
              <a:xfrm>
                <a:off x="1922943" y="3162875"/>
                <a:ext cx="6050269" cy="3515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th-TH" sz="160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แบบจำลองกระป๋องแบบ A และแบบ B</a:t>
                </a:r>
                <a:endParaRPr b="0" i="0" sz="16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descr="Surface Area of a Cylinder | Formula &amp; Calculation - Lesson | Study.com" id="224" name="Google Shape;224;p2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171340" y="1918020"/>
                <a:ext cx="1681163" cy="120841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Surface Area of a Cylinder | Formula &amp; Calculation - Lesson | Study.com" id="225" name="Google Shape;225;p24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5296969" y="1517040"/>
                <a:ext cx="1411713" cy="1641642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26" name="Google Shape;226;p24"/>
              <p:cNvCxnSpPr/>
              <p:nvPr/>
            </p:nvCxnSpPr>
            <p:spPr>
              <a:xfrm>
                <a:off x="3271838" y="2057400"/>
                <a:ext cx="0" cy="871538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cxnSp>
            <p:nvCxnSpPr>
              <p:cNvPr id="227" name="Google Shape;227;p24"/>
              <p:cNvCxnSpPr/>
              <p:nvPr/>
            </p:nvCxnSpPr>
            <p:spPr>
              <a:xfrm>
                <a:off x="6661057" y="1700212"/>
                <a:ext cx="0" cy="1228726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sp>
            <p:nvSpPr>
              <p:cNvPr id="228" name="Google Shape;228;p24"/>
              <p:cNvSpPr txBox="1"/>
              <p:nvPr/>
            </p:nvSpPr>
            <p:spPr>
              <a:xfrm>
                <a:off x="6645865" y="2268313"/>
                <a:ext cx="1327347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h = 12 เซนติเมตร 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cxnSp>
            <p:nvCxnSpPr>
              <p:cNvPr id="229" name="Google Shape;229;p24"/>
              <p:cNvCxnSpPr>
                <a:endCxn id="225" idx="0"/>
              </p:cNvCxnSpPr>
              <p:nvPr/>
            </p:nvCxnSpPr>
            <p:spPr>
              <a:xfrm>
                <a:off x="5533926" y="1514940"/>
                <a:ext cx="468900" cy="21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  <p:sp>
            <p:nvSpPr>
              <p:cNvPr id="230" name="Google Shape;230;p24"/>
              <p:cNvSpPr txBox="1"/>
              <p:nvPr/>
            </p:nvSpPr>
            <p:spPr>
              <a:xfrm>
                <a:off x="2150353" y="2366211"/>
                <a:ext cx="1218280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h = 10 เซนติเมตร 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sp>
            <p:nvSpPr>
              <p:cNvPr id="231" name="Google Shape;231;p24"/>
              <p:cNvSpPr txBox="1"/>
              <p:nvPr/>
            </p:nvSpPr>
            <p:spPr>
              <a:xfrm>
                <a:off x="3271838" y="1598289"/>
                <a:ext cx="1769898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1" lang="th-TH" sz="1050" u="none" cap="none" strike="noStrike">
                    <a:solidFill>
                      <a:srgbClr val="000000"/>
                    </a:solidFill>
                    <a:latin typeface="Prompt"/>
                    <a:ea typeface="Prompt"/>
                    <a:cs typeface="Prompt"/>
                    <a:sym typeface="Prompt"/>
                  </a:rPr>
                  <a:t>r = 3.09 เซนติเมตร</a:t>
                </a:r>
                <a:endParaRPr b="0" i="1" sz="1050" u="none" cap="none" strike="noStrike">
                  <a:solidFill>
                    <a:srgbClr val="000000"/>
                  </a:solidFill>
                  <a:latin typeface="Prompt"/>
                  <a:ea typeface="Prompt"/>
                  <a:cs typeface="Prompt"/>
                  <a:sym typeface="Prompt"/>
                </a:endParaRPr>
              </a:p>
            </p:txBody>
          </p:sp>
          <p:cxnSp>
            <p:nvCxnSpPr>
              <p:cNvPr id="232" name="Google Shape;232;p24"/>
              <p:cNvCxnSpPr/>
              <p:nvPr/>
            </p:nvCxnSpPr>
            <p:spPr>
              <a:xfrm>
                <a:off x="3412961" y="1878117"/>
                <a:ext cx="619478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3D3230"/>
                </a:solidFill>
                <a:prstDash val="solid"/>
                <a:round/>
                <a:headEnd len="med" w="med" type="triangle"/>
                <a:tailEnd len="med" w="med" type="triangle"/>
              </a:ln>
            </p:spPr>
          </p:cxnSp>
        </p:grp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inimalist Business Slides XL by Slidesgo">
  <a:themeElements>
    <a:clrScheme name="Simple Light">
      <a:dk1>
        <a:srgbClr val="000000"/>
      </a:dk1>
      <a:lt1>
        <a:srgbClr val="F5F2EE"/>
      </a:lt1>
      <a:dk2>
        <a:srgbClr val="000000"/>
      </a:dk2>
      <a:lt2>
        <a:srgbClr val="EEEEEE"/>
      </a:lt2>
      <a:accent1>
        <a:srgbClr val="3F3533"/>
      </a:accent1>
      <a:accent2>
        <a:srgbClr val="3F3533"/>
      </a:accent2>
      <a:accent3>
        <a:srgbClr val="3F3533"/>
      </a:accent3>
      <a:accent4>
        <a:srgbClr val="3F3533"/>
      </a:accent4>
      <a:accent5>
        <a:srgbClr val="3F3533"/>
      </a:accent5>
      <a:accent6>
        <a:srgbClr val="3F3533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